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463" r:id="rId5"/>
    <p:sldId id="483" r:id="rId6"/>
    <p:sldId id="498" r:id="rId7"/>
    <p:sldId id="500" r:id="rId8"/>
    <p:sldId id="1046" r:id="rId9"/>
    <p:sldId id="472" r:id="rId10"/>
    <p:sldId id="473" r:id="rId11"/>
    <p:sldId id="474" r:id="rId12"/>
    <p:sldId id="475" r:id="rId13"/>
    <p:sldId id="1042" r:id="rId14"/>
    <p:sldId id="476" r:id="rId15"/>
    <p:sldId id="467" r:id="rId16"/>
    <p:sldId id="468" r:id="rId17"/>
    <p:sldId id="464" r:id="rId18"/>
    <p:sldId id="469" r:id="rId19"/>
    <p:sldId id="465" r:id="rId20"/>
    <p:sldId id="466" r:id="rId21"/>
    <p:sldId id="1041" r:id="rId22"/>
    <p:sldId id="457" r:id="rId23"/>
    <p:sldId id="458" r:id="rId24"/>
    <p:sldId id="499" r:id="rId25"/>
    <p:sldId id="1043" r:id="rId26"/>
    <p:sldId id="470" r:id="rId27"/>
    <p:sldId id="484" r:id="rId28"/>
    <p:sldId id="485" r:id="rId29"/>
    <p:sldId id="486" r:id="rId30"/>
    <p:sldId id="502" r:id="rId31"/>
    <p:sldId id="503" r:id="rId32"/>
    <p:sldId id="504" r:id="rId33"/>
    <p:sldId id="506" r:id="rId34"/>
    <p:sldId id="489" r:id="rId35"/>
    <p:sldId id="488" r:id="rId36"/>
    <p:sldId id="471" r:id="rId37"/>
    <p:sldId id="490" r:id="rId38"/>
    <p:sldId id="459" r:id="rId39"/>
    <p:sldId id="481" r:id="rId40"/>
    <p:sldId id="478" r:id="rId41"/>
    <p:sldId id="492" r:id="rId42"/>
    <p:sldId id="479" r:id="rId43"/>
    <p:sldId id="480" r:id="rId44"/>
    <p:sldId id="482" r:id="rId45"/>
    <p:sldId id="477" r:id="rId46"/>
    <p:sldId id="505" r:id="rId47"/>
    <p:sldId id="491" r:id="rId48"/>
    <p:sldId id="493" r:id="rId49"/>
    <p:sldId id="494" r:id="rId50"/>
    <p:sldId id="495" r:id="rId51"/>
    <p:sldId id="496" r:id="rId52"/>
    <p:sldId id="507" r:id="rId53"/>
    <p:sldId id="508" r:id="rId54"/>
    <p:sldId id="1044" r:id="rId55"/>
    <p:sldId id="1045" r:id="rId56"/>
    <p:sldId id="497" r:id="rId57"/>
    <p:sldId id="447" r:id="rId58"/>
  </p:sldIdLst>
  <p:sldSz cx="12192000" cy="6858000"/>
  <p:notesSz cx="6858000" cy="9144000"/>
  <p:custDataLst>
    <p:tags r:id="rId62"/>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showGuides="1">
      <p:cViewPr varScale="1">
        <p:scale>
          <a:sx n="93" d="100"/>
          <a:sy n="93" d="100"/>
        </p:scale>
        <p:origin x="549" y="33"/>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tags" Target="tags/tag14.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3.xml"/><Relationship Id="rId59" Type="http://schemas.openxmlformats.org/officeDocument/2006/relationships/presProps" Target="presProps.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6B50CAF-522A-4276-825E-4C8F065E5EB7}"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zh-CN" altLang="en-US"/>
        </a:p>
      </dgm:t>
    </dgm:pt>
    <dgm:pt modelId="{3F9C59D7-E58F-49E9-9A70-8532D0DCD6C2}">
      <dgm:prSet/>
      <dgm:spPr/>
      <dgm:t>
        <a:bodyPr/>
        <a:lstStyle/>
        <a:p>
          <a:pPr rtl="0"/>
          <a:r>
            <a:rPr lang="zh-CN" dirty="0"/>
            <a:t>神经网络</a:t>
          </a:r>
        </a:p>
      </dgm:t>
    </dgm:pt>
    <dgm:pt modelId="{4FB92C52-A398-47AE-A4B9-F284E0E227C4}" cxnId="{55D9F587-9FC1-41B0-8229-F2C1C9E7E8BB}" type="parTrans">
      <dgm:prSet/>
      <dgm:spPr/>
      <dgm:t>
        <a:bodyPr/>
        <a:lstStyle/>
        <a:p>
          <a:endParaRPr lang="zh-CN" altLang="en-US"/>
        </a:p>
      </dgm:t>
    </dgm:pt>
    <dgm:pt modelId="{3053C86C-B15D-4725-B798-F08EFB5E46C0}" cxnId="{55D9F587-9FC1-41B0-8229-F2C1C9E7E8BB}" type="sibTrans">
      <dgm:prSet/>
      <dgm:spPr/>
      <dgm:t>
        <a:bodyPr/>
        <a:lstStyle/>
        <a:p>
          <a:endParaRPr lang="zh-CN" altLang="en-US"/>
        </a:p>
      </dgm:t>
    </dgm:pt>
    <dgm:pt modelId="{0A384C75-38A9-48F2-A8C1-163F0F61ED55}">
      <dgm:prSet/>
      <dgm:spPr/>
      <dgm:t>
        <a:bodyPr/>
        <a:lstStyle/>
        <a:p>
          <a:pPr rtl="0"/>
          <a:r>
            <a:rPr lang="zh-CN"/>
            <a:t>深度学习</a:t>
          </a:r>
        </a:p>
      </dgm:t>
    </dgm:pt>
    <dgm:pt modelId="{B465E50E-F5D9-4AE0-978F-0923D46A673D}" cxnId="{BA000DEF-1D10-4C27-85FB-31F1E3CF79C9}" type="parTrans">
      <dgm:prSet/>
      <dgm:spPr/>
      <dgm:t>
        <a:bodyPr/>
        <a:lstStyle/>
        <a:p>
          <a:endParaRPr lang="zh-CN" altLang="en-US"/>
        </a:p>
      </dgm:t>
    </dgm:pt>
    <dgm:pt modelId="{F41CC2E5-0442-482C-AEF4-4BF722808F1D}" cxnId="{BA000DEF-1D10-4C27-85FB-31F1E3CF79C9}" type="sibTrans">
      <dgm:prSet/>
      <dgm:spPr/>
      <dgm:t>
        <a:bodyPr/>
        <a:lstStyle/>
        <a:p>
          <a:endParaRPr lang="zh-CN" altLang="en-US"/>
        </a:p>
      </dgm:t>
    </dgm:pt>
    <dgm:pt modelId="{22048410-E181-43DF-9CC6-41DBDEA6281E}" type="pres">
      <dgm:prSet presAssocID="{26B50CAF-522A-4276-825E-4C8F065E5EB7}" presName="compositeShape" presStyleCnt="0">
        <dgm:presLayoutVars>
          <dgm:chMax val="7"/>
          <dgm:dir/>
          <dgm:resizeHandles val="exact"/>
        </dgm:presLayoutVars>
      </dgm:prSet>
      <dgm:spPr/>
    </dgm:pt>
    <dgm:pt modelId="{5A005036-7C44-4F4B-8DF4-88FCAA11FFFC}" type="pres">
      <dgm:prSet presAssocID="{3F9C59D7-E58F-49E9-9A70-8532D0DCD6C2}" presName="circ1" presStyleLbl="vennNode1" presStyleIdx="0" presStyleCnt="2"/>
      <dgm:spPr/>
    </dgm:pt>
    <dgm:pt modelId="{E3031F3D-E94D-4AC9-887E-448763ADD8C6}" type="pres">
      <dgm:prSet presAssocID="{3F9C59D7-E58F-49E9-9A70-8532D0DCD6C2}" presName="circ1Tx" presStyleLbl="revTx" presStyleIdx="0" presStyleCnt="0">
        <dgm:presLayoutVars>
          <dgm:chMax val="0"/>
          <dgm:chPref val="0"/>
          <dgm:bulletEnabled val="1"/>
        </dgm:presLayoutVars>
      </dgm:prSet>
      <dgm:spPr/>
    </dgm:pt>
    <dgm:pt modelId="{8836C7B6-C725-42A2-A331-A174816D17C7}" type="pres">
      <dgm:prSet presAssocID="{0A384C75-38A9-48F2-A8C1-163F0F61ED55}" presName="circ2" presStyleLbl="vennNode1" presStyleIdx="1" presStyleCnt="2"/>
      <dgm:spPr/>
    </dgm:pt>
    <dgm:pt modelId="{AD2BB0E3-7147-4EA4-A089-AB5D86ACBE0E}" type="pres">
      <dgm:prSet presAssocID="{0A384C75-38A9-48F2-A8C1-163F0F61ED55}" presName="circ2Tx" presStyleLbl="revTx" presStyleIdx="0" presStyleCnt="0">
        <dgm:presLayoutVars>
          <dgm:chMax val="0"/>
          <dgm:chPref val="0"/>
          <dgm:bulletEnabled val="1"/>
        </dgm:presLayoutVars>
      </dgm:prSet>
      <dgm:spPr/>
    </dgm:pt>
  </dgm:ptLst>
  <dgm:cxnLst>
    <dgm:cxn modelId="{A49E6F27-6CA8-491B-91A6-64F949DC3114}" type="presOf" srcId="{3F9C59D7-E58F-49E9-9A70-8532D0DCD6C2}" destId="{E3031F3D-E94D-4AC9-887E-448763ADD8C6}" srcOrd="1" destOrd="0" presId="urn:microsoft.com/office/officeart/2005/8/layout/venn1"/>
    <dgm:cxn modelId="{9130B830-D537-48F2-BF77-3C053B96A1C2}" type="presOf" srcId="{26B50CAF-522A-4276-825E-4C8F065E5EB7}" destId="{22048410-E181-43DF-9CC6-41DBDEA6281E}" srcOrd="0" destOrd="0" presId="urn:microsoft.com/office/officeart/2005/8/layout/venn1"/>
    <dgm:cxn modelId="{FBC2245E-F132-44CE-A8AF-8CE6219D71DB}" type="presOf" srcId="{0A384C75-38A9-48F2-A8C1-163F0F61ED55}" destId="{AD2BB0E3-7147-4EA4-A089-AB5D86ACBE0E}" srcOrd="1" destOrd="0" presId="urn:microsoft.com/office/officeart/2005/8/layout/venn1"/>
    <dgm:cxn modelId="{55D9F587-9FC1-41B0-8229-F2C1C9E7E8BB}" srcId="{26B50CAF-522A-4276-825E-4C8F065E5EB7}" destId="{3F9C59D7-E58F-49E9-9A70-8532D0DCD6C2}" srcOrd="0" destOrd="0" parTransId="{4FB92C52-A398-47AE-A4B9-F284E0E227C4}" sibTransId="{3053C86C-B15D-4725-B798-F08EFB5E46C0}"/>
    <dgm:cxn modelId="{4FEFEDEA-79FB-4577-BD56-3288910D70C4}" type="presOf" srcId="{3F9C59D7-E58F-49E9-9A70-8532D0DCD6C2}" destId="{5A005036-7C44-4F4B-8DF4-88FCAA11FFFC}" srcOrd="0" destOrd="0" presId="urn:microsoft.com/office/officeart/2005/8/layout/venn1"/>
    <dgm:cxn modelId="{BA000DEF-1D10-4C27-85FB-31F1E3CF79C9}" srcId="{26B50CAF-522A-4276-825E-4C8F065E5EB7}" destId="{0A384C75-38A9-48F2-A8C1-163F0F61ED55}" srcOrd="1" destOrd="0" parTransId="{B465E50E-F5D9-4AE0-978F-0923D46A673D}" sibTransId="{F41CC2E5-0442-482C-AEF4-4BF722808F1D}"/>
    <dgm:cxn modelId="{34279AEF-DD42-4E4C-B7A8-B3388AF73665}" type="presOf" srcId="{0A384C75-38A9-48F2-A8C1-163F0F61ED55}" destId="{8836C7B6-C725-42A2-A331-A174816D17C7}" srcOrd="0" destOrd="0" presId="urn:microsoft.com/office/officeart/2005/8/layout/venn1"/>
    <dgm:cxn modelId="{31B15FBB-0BFF-47AF-B921-782CE9F5AF6A}" type="presParOf" srcId="{22048410-E181-43DF-9CC6-41DBDEA6281E}" destId="{5A005036-7C44-4F4B-8DF4-88FCAA11FFFC}" srcOrd="0" destOrd="0" presId="urn:microsoft.com/office/officeart/2005/8/layout/venn1"/>
    <dgm:cxn modelId="{62C61B4A-D0E0-48C9-AE57-4E34D1B157DD}" type="presParOf" srcId="{22048410-E181-43DF-9CC6-41DBDEA6281E}" destId="{E3031F3D-E94D-4AC9-887E-448763ADD8C6}" srcOrd="1" destOrd="0" presId="urn:microsoft.com/office/officeart/2005/8/layout/venn1"/>
    <dgm:cxn modelId="{AFC54C13-5107-47FB-ABE2-CBEF4AA6E250}" type="presParOf" srcId="{22048410-E181-43DF-9CC6-41DBDEA6281E}" destId="{8836C7B6-C725-42A2-A331-A174816D17C7}" srcOrd="2" destOrd="0" presId="urn:microsoft.com/office/officeart/2005/8/layout/venn1"/>
    <dgm:cxn modelId="{730E3132-BC67-47DC-A42F-730F4109E781}" type="presParOf" srcId="{22048410-E181-43DF-9CC6-41DBDEA6281E}" destId="{AD2BB0E3-7147-4EA4-A089-AB5D86ACBE0E}" srcOrd="3" destOrd="0" presId="urn:microsoft.com/office/officeart/2005/8/layout/ven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E1026-D2A0-47C2-8B3D-C6B0156D358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F2DD335F-F4ED-427B-9143-27BE63843845}">
      <dgm:prSet custT="1"/>
      <dgm:spPr/>
      <dgm:t>
        <a:bodyPr/>
        <a:lstStyle/>
        <a:p>
          <a:pPr rtl="0">
            <a:lnSpc>
              <a:spcPct val="100000"/>
            </a:lnSpc>
            <a:spcBef>
              <a:spcPts val="0"/>
            </a:spcBef>
            <a:spcAft>
              <a:spcPts val="0"/>
            </a:spcAft>
          </a:pPr>
          <a:r>
            <a:rPr lang="zh-CN" altLang="en-US" sz="2000" dirty="0"/>
            <a:t>知识</a:t>
          </a:r>
        </a:p>
      </dgm:t>
    </dgm:pt>
    <dgm:pt modelId="{8889FCFF-0902-4D6E-9951-6CD429DB888B}" cxnId="{4839C0D2-6618-439C-B7B2-186067D6EEB7}" type="parTrans">
      <dgm:prSet/>
      <dgm:spPr/>
      <dgm:t>
        <a:bodyPr/>
        <a:lstStyle/>
        <a:p>
          <a:pPr>
            <a:lnSpc>
              <a:spcPct val="100000"/>
            </a:lnSpc>
            <a:spcBef>
              <a:spcPts val="0"/>
            </a:spcBef>
            <a:spcAft>
              <a:spcPts val="0"/>
            </a:spcAft>
          </a:pPr>
          <a:endParaRPr lang="zh-CN" altLang="en-US" sz="2800"/>
        </a:p>
      </dgm:t>
    </dgm:pt>
    <dgm:pt modelId="{447E591A-B8DE-4930-BE32-F339B98FD4F3}" cxnId="{4839C0D2-6618-439C-B7B2-186067D6EEB7}" type="sibTrans">
      <dgm:prSet/>
      <dgm:spPr/>
      <dgm:t>
        <a:bodyPr/>
        <a:lstStyle/>
        <a:p>
          <a:pPr>
            <a:lnSpc>
              <a:spcPct val="100000"/>
            </a:lnSpc>
            <a:spcBef>
              <a:spcPts val="0"/>
            </a:spcBef>
            <a:spcAft>
              <a:spcPts val="0"/>
            </a:spcAft>
          </a:pPr>
          <a:endParaRPr lang="zh-CN" altLang="en-US" sz="2800"/>
        </a:p>
      </dgm:t>
    </dgm:pt>
    <dgm:pt modelId="{F8A913BF-FF20-4BE3-AB5E-0F7AA51F32B6}">
      <dgm:prSet custT="1"/>
      <dgm:spPr/>
      <dgm:t>
        <a:bodyPr/>
        <a:lstStyle/>
        <a:p>
          <a:pPr rtl="0">
            <a:lnSpc>
              <a:spcPct val="100000"/>
            </a:lnSpc>
            <a:spcBef>
              <a:spcPts val="0"/>
            </a:spcBef>
            <a:spcAft>
              <a:spcPts val="0"/>
            </a:spcAft>
          </a:pPr>
          <a:r>
            <a:rPr lang="zh-CN" sz="2000" dirty="0"/>
            <a:t>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B94A8C1F-8663-48DC-AFE0-ED9153CDDB04}" cxnId="{EED8D562-C4D2-45BB-817E-227067307736}" type="parTrans">
      <dgm:prSet custT="1"/>
      <dgm:spPr/>
      <dgm:t>
        <a:bodyPr/>
        <a:lstStyle/>
        <a:p>
          <a:pPr>
            <a:lnSpc>
              <a:spcPct val="100000"/>
            </a:lnSpc>
            <a:spcBef>
              <a:spcPts val="0"/>
            </a:spcBef>
            <a:spcAft>
              <a:spcPts val="0"/>
            </a:spcAft>
          </a:pPr>
          <a:endParaRPr lang="zh-CN" altLang="en-US" sz="800"/>
        </a:p>
      </dgm:t>
    </dgm:pt>
    <dgm:pt modelId="{60D3BD74-18BE-4E7C-B4DB-328BDD094F37}" cxnId="{EED8D562-C4D2-45BB-817E-227067307736}" type="sibTrans">
      <dgm:prSet/>
      <dgm:spPr/>
      <dgm:t>
        <a:bodyPr/>
        <a:lstStyle/>
        <a:p>
          <a:pPr>
            <a:lnSpc>
              <a:spcPct val="100000"/>
            </a:lnSpc>
            <a:spcBef>
              <a:spcPts val="0"/>
            </a:spcBef>
            <a:spcAft>
              <a:spcPts val="0"/>
            </a:spcAft>
          </a:pPr>
          <a:endParaRPr lang="zh-CN" altLang="en-US" sz="2800"/>
        </a:p>
      </dgm:t>
    </dgm:pt>
    <dgm:pt modelId="{FA135B7F-2613-4B80-BDFC-5E6ED5D1C14D}">
      <dgm:prSet custT="1"/>
      <dgm:spPr/>
      <dgm:t>
        <a:bodyPr/>
        <a:lstStyle/>
        <a:p>
          <a:pPr rtl="0">
            <a:lnSpc>
              <a:spcPct val="100000"/>
            </a:lnSpc>
            <a:spcBef>
              <a:spcPts val="0"/>
            </a:spcBef>
            <a:spcAft>
              <a:spcPts val="0"/>
            </a:spcAft>
          </a:pPr>
          <a:r>
            <a:rPr lang="zh-CN" sz="2000" dirty="0"/>
            <a:t>不知道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9C6E211D-B358-45C5-95D3-C96B3D66FDB2}" cxnId="{86FEB9FD-0E4A-4361-838D-55E96663BF06}" type="parTrans">
      <dgm:prSet custT="1"/>
      <dgm:spPr/>
      <dgm:t>
        <a:bodyPr/>
        <a:lstStyle/>
        <a:p>
          <a:pPr>
            <a:lnSpc>
              <a:spcPct val="100000"/>
            </a:lnSpc>
            <a:spcBef>
              <a:spcPts val="0"/>
            </a:spcBef>
            <a:spcAft>
              <a:spcPts val="0"/>
            </a:spcAft>
          </a:pPr>
          <a:endParaRPr lang="zh-CN" altLang="en-US" sz="800"/>
        </a:p>
      </dgm:t>
    </dgm:pt>
    <dgm:pt modelId="{14C1B338-1697-457F-B7F9-3F005F6B8871}" cxnId="{86FEB9FD-0E4A-4361-838D-55E96663BF06}" type="sibTrans">
      <dgm:prSet/>
      <dgm:spPr/>
      <dgm:t>
        <a:bodyPr/>
        <a:lstStyle/>
        <a:p>
          <a:pPr>
            <a:lnSpc>
              <a:spcPct val="100000"/>
            </a:lnSpc>
            <a:spcBef>
              <a:spcPts val="0"/>
            </a:spcBef>
            <a:spcAft>
              <a:spcPts val="0"/>
            </a:spcAft>
          </a:pPr>
          <a:endParaRPr lang="zh-CN" altLang="en-US" sz="2800"/>
        </a:p>
      </dgm:t>
    </dgm:pt>
    <dgm:pt modelId="{CB36CA1F-DC00-49FC-9F39-3899387403F7}">
      <dgm:prSet custT="1"/>
      <dgm:spPr/>
      <dgm:t>
        <a:bodyPr/>
        <a:lstStyle/>
        <a:p>
          <a:pPr rtl="0">
            <a:lnSpc>
              <a:spcPct val="100000"/>
            </a:lnSpc>
            <a:spcBef>
              <a:spcPts val="0"/>
            </a:spcBef>
            <a:spcAft>
              <a:spcPts val="0"/>
            </a:spcAft>
          </a:pPr>
          <a:r>
            <a:rPr lang="zh-CN" altLang="en-US" sz="2000" dirty="0"/>
            <a:t>专家系统</a:t>
          </a:r>
        </a:p>
      </dgm:t>
    </dgm:pt>
    <dgm:pt modelId="{777E2D03-330E-43C8-A439-09671C3F191F}" cxnId="{ECF7D460-D68D-4656-BD12-BCC421A71B10}" type="parTrans">
      <dgm:prSet custT="1"/>
      <dgm:spPr/>
      <dgm:t>
        <a:bodyPr/>
        <a:lstStyle/>
        <a:p>
          <a:pPr>
            <a:lnSpc>
              <a:spcPct val="100000"/>
            </a:lnSpc>
            <a:spcBef>
              <a:spcPts val="0"/>
            </a:spcBef>
            <a:spcAft>
              <a:spcPts val="0"/>
            </a:spcAft>
          </a:pPr>
          <a:endParaRPr lang="zh-CN" altLang="en-US" sz="800"/>
        </a:p>
      </dgm:t>
    </dgm:pt>
    <dgm:pt modelId="{55354CDE-24BF-4D27-8286-AC0B44E5E01F}" cxnId="{ECF7D460-D68D-4656-BD12-BCC421A71B10}" type="sibTrans">
      <dgm:prSet/>
      <dgm:spPr/>
      <dgm:t>
        <a:bodyPr/>
        <a:lstStyle/>
        <a:p>
          <a:pPr>
            <a:lnSpc>
              <a:spcPct val="100000"/>
            </a:lnSpc>
            <a:spcBef>
              <a:spcPts val="0"/>
            </a:spcBef>
            <a:spcAft>
              <a:spcPts val="0"/>
            </a:spcAft>
          </a:pPr>
          <a:endParaRPr lang="zh-CN" altLang="en-US" sz="2800"/>
        </a:p>
      </dgm:t>
    </dgm:pt>
    <dgm:pt modelId="{2E56F678-C1CE-4892-BC9F-D88898E69FD5}">
      <dgm:prSet custT="1"/>
      <dgm:spPr>
        <a:solidFill>
          <a:srgbClr val="FF0000"/>
        </a:solidFill>
      </dgm:spPr>
      <dgm:t>
        <a:bodyPr/>
        <a:lstStyle/>
        <a:p>
          <a:pPr rtl="0">
            <a:lnSpc>
              <a:spcPct val="100000"/>
            </a:lnSpc>
            <a:spcBef>
              <a:spcPts val="0"/>
            </a:spcBef>
            <a:spcAft>
              <a:spcPts val="0"/>
            </a:spcAft>
          </a:pPr>
          <a:r>
            <a:rPr lang="zh-CN" altLang="en-US" sz="2000" dirty="0"/>
            <a:t>机器学习</a:t>
          </a:r>
        </a:p>
      </dgm:t>
    </dgm:pt>
    <dgm:pt modelId="{D66DAC0E-D6F2-470E-A02F-6C7E94390031}" cxnId="{BBE05118-6A51-4EE2-ADC1-45AABD8CC483}" type="parTrans">
      <dgm:prSet custT="1"/>
      <dgm:spPr/>
      <dgm:t>
        <a:bodyPr/>
        <a:lstStyle/>
        <a:p>
          <a:pPr>
            <a:lnSpc>
              <a:spcPct val="100000"/>
            </a:lnSpc>
            <a:spcBef>
              <a:spcPts val="0"/>
            </a:spcBef>
            <a:spcAft>
              <a:spcPts val="0"/>
            </a:spcAft>
          </a:pPr>
          <a:endParaRPr lang="zh-CN" altLang="en-US" sz="800"/>
        </a:p>
      </dgm:t>
    </dgm:pt>
    <dgm:pt modelId="{F74E17AE-50A3-4D9E-B990-4B9831EAECD6}" cxnId="{BBE05118-6A51-4EE2-ADC1-45AABD8CC483}" type="sibTrans">
      <dgm:prSet/>
      <dgm:spPr/>
      <dgm:t>
        <a:bodyPr/>
        <a:lstStyle/>
        <a:p>
          <a:pPr>
            <a:lnSpc>
              <a:spcPct val="100000"/>
            </a:lnSpc>
            <a:spcBef>
              <a:spcPts val="0"/>
            </a:spcBef>
            <a:spcAft>
              <a:spcPts val="0"/>
            </a:spcAft>
          </a:pPr>
          <a:endParaRPr lang="zh-CN" altLang="en-US" sz="2800"/>
        </a:p>
      </dgm:t>
    </dgm:pt>
    <dgm:pt modelId="{70EB503F-3A9B-46F0-8303-EF97445EEC83}">
      <dgm:prSet custT="1"/>
      <dgm:spPr/>
      <dgm:t>
        <a:bodyPr/>
        <a:lstStyle/>
        <a:p>
          <a:pPr rtl="0">
            <a:lnSpc>
              <a:spcPct val="100000"/>
            </a:lnSpc>
            <a:spcBef>
              <a:spcPts val="0"/>
            </a:spcBef>
            <a:spcAft>
              <a:spcPts val="0"/>
            </a:spcAft>
          </a:pPr>
          <a:r>
            <a:rPr lang="en-US" altLang="zh-CN" sz="2000" dirty="0"/>
            <a:t>…</a:t>
          </a:r>
          <a:endParaRPr lang="zh-CN" sz="2000" dirty="0"/>
        </a:p>
      </dgm:t>
    </dgm:pt>
    <dgm:pt modelId="{FF3DB6AF-A4DE-4E13-AE14-D96D5C0A1A8B}" cxnId="{76E6D0E2-CAA0-47F4-8F29-FEC4AD627595}" type="parTrans">
      <dgm:prSet custT="1"/>
      <dgm:spPr/>
      <dgm:t>
        <a:bodyPr/>
        <a:lstStyle/>
        <a:p>
          <a:pPr>
            <a:lnSpc>
              <a:spcPct val="100000"/>
            </a:lnSpc>
            <a:spcBef>
              <a:spcPts val="0"/>
            </a:spcBef>
            <a:spcAft>
              <a:spcPts val="0"/>
            </a:spcAft>
          </a:pPr>
          <a:endParaRPr lang="zh-CN" altLang="en-US" sz="800"/>
        </a:p>
      </dgm:t>
    </dgm:pt>
    <dgm:pt modelId="{C09D8828-D1EC-4445-AC28-913742F85FBF}" cxnId="{76E6D0E2-CAA0-47F4-8F29-FEC4AD627595}" type="sibTrans">
      <dgm:prSet/>
      <dgm:spPr/>
      <dgm:t>
        <a:bodyPr/>
        <a:lstStyle/>
        <a:p>
          <a:pPr>
            <a:lnSpc>
              <a:spcPct val="100000"/>
            </a:lnSpc>
            <a:spcBef>
              <a:spcPts val="0"/>
            </a:spcBef>
            <a:spcAft>
              <a:spcPts val="0"/>
            </a:spcAft>
          </a:pPr>
          <a:endParaRPr lang="zh-CN" altLang="en-US" sz="2800"/>
        </a:p>
      </dgm:t>
    </dgm:pt>
    <dgm:pt modelId="{9F41907F-BB90-49A4-8E97-05E5E602AA08}">
      <dgm:prSet custT="1"/>
      <dgm:spPr/>
      <dgm:t>
        <a:bodyPr/>
        <a:lstStyle/>
        <a:p>
          <a:pPr rtl="0">
            <a:lnSpc>
              <a:spcPct val="100000"/>
            </a:lnSpc>
            <a:spcBef>
              <a:spcPts val="0"/>
            </a:spcBef>
            <a:spcAft>
              <a:spcPts val="0"/>
            </a:spcAft>
          </a:pPr>
          <a:r>
            <a:rPr lang="zh-CN" altLang="en-US" sz="2000" dirty="0"/>
            <a:t>图像识别</a:t>
          </a:r>
        </a:p>
      </dgm:t>
    </dgm:pt>
    <dgm:pt modelId="{0A9FB55B-D1A7-4307-8A08-CC8062B73331}" cxnId="{3DD80F62-62FF-4793-8A1C-C01B9DBCAAD9}" type="parTrans">
      <dgm:prSet custT="1"/>
      <dgm:spPr/>
      <dgm:t>
        <a:bodyPr/>
        <a:lstStyle/>
        <a:p>
          <a:pPr>
            <a:lnSpc>
              <a:spcPct val="100000"/>
            </a:lnSpc>
            <a:spcBef>
              <a:spcPts val="0"/>
            </a:spcBef>
            <a:spcAft>
              <a:spcPts val="0"/>
            </a:spcAft>
          </a:pPr>
          <a:endParaRPr lang="zh-CN" altLang="en-US" sz="800"/>
        </a:p>
      </dgm:t>
    </dgm:pt>
    <dgm:pt modelId="{CA45A301-B28A-4F99-A0E1-05C0281E7D20}" cxnId="{3DD80F62-62FF-4793-8A1C-C01B9DBCAAD9}" type="sibTrans">
      <dgm:prSet/>
      <dgm:spPr/>
      <dgm:t>
        <a:bodyPr/>
        <a:lstStyle/>
        <a:p>
          <a:pPr>
            <a:lnSpc>
              <a:spcPct val="100000"/>
            </a:lnSpc>
            <a:spcBef>
              <a:spcPts val="0"/>
            </a:spcBef>
            <a:spcAft>
              <a:spcPts val="0"/>
            </a:spcAft>
          </a:pPr>
          <a:endParaRPr lang="zh-CN" altLang="en-US" sz="2800"/>
        </a:p>
      </dgm:t>
    </dgm:pt>
    <dgm:pt modelId="{05CD4DBB-775F-4F64-B7B3-2A8FB6878FB6}">
      <dgm:prSet custT="1"/>
      <dgm:spPr/>
      <dgm:t>
        <a:bodyPr/>
        <a:lstStyle/>
        <a:p>
          <a:pPr rtl="0">
            <a:lnSpc>
              <a:spcPct val="100000"/>
            </a:lnSpc>
            <a:spcBef>
              <a:spcPts val="0"/>
            </a:spcBef>
            <a:spcAft>
              <a:spcPts val="0"/>
            </a:spcAft>
          </a:pPr>
          <a:r>
            <a:rPr lang="zh-CN" altLang="en-US" sz="2000" dirty="0"/>
            <a:t>自然语言处理</a:t>
          </a:r>
        </a:p>
      </dgm:t>
    </dgm:pt>
    <dgm:pt modelId="{7E301767-8ADB-4167-BA15-EC4ED536CDF3}" cxnId="{92A0EDDC-2ADD-4592-9705-18201C0D7A77}" type="parTrans">
      <dgm:prSet custT="1"/>
      <dgm:spPr/>
      <dgm:t>
        <a:bodyPr/>
        <a:lstStyle/>
        <a:p>
          <a:pPr>
            <a:lnSpc>
              <a:spcPct val="100000"/>
            </a:lnSpc>
            <a:spcBef>
              <a:spcPts val="0"/>
            </a:spcBef>
            <a:spcAft>
              <a:spcPts val="0"/>
            </a:spcAft>
          </a:pPr>
          <a:endParaRPr lang="zh-CN" altLang="en-US" sz="800"/>
        </a:p>
      </dgm:t>
    </dgm:pt>
    <dgm:pt modelId="{BA73F853-FE33-4BBC-8D45-84658BD94781}" cxnId="{92A0EDDC-2ADD-4592-9705-18201C0D7A77}" type="sibTrans">
      <dgm:prSet/>
      <dgm:spPr/>
      <dgm:t>
        <a:bodyPr/>
        <a:lstStyle/>
        <a:p>
          <a:pPr>
            <a:lnSpc>
              <a:spcPct val="100000"/>
            </a:lnSpc>
            <a:spcBef>
              <a:spcPts val="0"/>
            </a:spcBef>
            <a:spcAft>
              <a:spcPts val="0"/>
            </a:spcAft>
          </a:pPr>
          <a:endParaRPr lang="zh-CN" altLang="en-US" sz="2800"/>
        </a:p>
      </dgm:t>
    </dgm:pt>
    <dgm:pt modelId="{AB428304-461C-4EF2-8AB5-72E61F1D457B}">
      <dgm:prSet custT="1"/>
      <dgm:spPr/>
      <dgm:t>
        <a:bodyPr/>
        <a:lstStyle/>
        <a:p>
          <a:pPr rtl="0">
            <a:lnSpc>
              <a:spcPct val="100000"/>
            </a:lnSpc>
            <a:spcBef>
              <a:spcPts val="0"/>
            </a:spcBef>
            <a:spcAft>
              <a:spcPts val="0"/>
            </a:spcAft>
          </a:pPr>
          <a:r>
            <a:rPr lang="zh-CN" altLang="en-US" sz="2000" dirty="0"/>
            <a:t>语音识别</a:t>
          </a:r>
        </a:p>
      </dgm:t>
    </dgm:pt>
    <dgm:pt modelId="{151543BC-AEBE-4068-BE93-39163CC15B0C}" cxnId="{C0C9B3D1-A740-4616-A98F-5A4A0EC01948}" type="parTrans">
      <dgm:prSet custT="1"/>
      <dgm:spPr/>
      <dgm:t>
        <a:bodyPr/>
        <a:lstStyle/>
        <a:p>
          <a:pPr>
            <a:lnSpc>
              <a:spcPct val="100000"/>
            </a:lnSpc>
            <a:spcBef>
              <a:spcPts val="0"/>
            </a:spcBef>
            <a:spcAft>
              <a:spcPts val="0"/>
            </a:spcAft>
          </a:pPr>
          <a:endParaRPr lang="zh-CN" altLang="en-US" sz="800"/>
        </a:p>
      </dgm:t>
    </dgm:pt>
    <dgm:pt modelId="{3A0F74E7-D9A7-4A57-8BC0-85238CF5478F}" cxnId="{C0C9B3D1-A740-4616-A98F-5A4A0EC01948}" type="sibTrans">
      <dgm:prSet/>
      <dgm:spPr/>
      <dgm:t>
        <a:bodyPr/>
        <a:lstStyle/>
        <a:p>
          <a:pPr>
            <a:lnSpc>
              <a:spcPct val="100000"/>
            </a:lnSpc>
            <a:spcBef>
              <a:spcPts val="0"/>
            </a:spcBef>
            <a:spcAft>
              <a:spcPts val="0"/>
            </a:spcAft>
          </a:pPr>
          <a:endParaRPr lang="zh-CN" altLang="en-US" sz="2800"/>
        </a:p>
      </dgm:t>
    </dgm:pt>
    <dgm:pt modelId="{0417665F-05DB-447F-B5CF-5767FCC0E66D}">
      <dgm:prSet custT="1"/>
      <dgm:spPr/>
      <dgm:t>
        <a:bodyPr/>
        <a:lstStyle/>
        <a:p>
          <a:pPr rtl="0">
            <a:lnSpc>
              <a:spcPct val="100000"/>
            </a:lnSpc>
            <a:spcBef>
              <a:spcPts val="0"/>
            </a:spcBef>
            <a:spcAft>
              <a:spcPts val="0"/>
            </a:spcAft>
          </a:pPr>
          <a:r>
            <a:rPr lang="zh-CN" altLang="en-US" sz="2000" dirty="0"/>
            <a:t>不容易做</a:t>
          </a:r>
        </a:p>
      </dgm:t>
    </dgm:pt>
    <dgm:pt modelId="{11F84FE5-D2A8-4928-A291-B5915D3D9955}" cxnId="{89C2492B-4899-4876-8F13-F2FD8936FB46}" type="parTrans">
      <dgm:prSet custT="1"/>
      <dgm:spPr/>
      <dgm:t>
        <a:bodyPr/>
        <a:lstStyle/>
        <a:p>
          <a:pPr>
            <a:lnSpc>
              <a:spcPct val="100000"/>
            </a:lnSpc>
            <a:spcBef>
              <a:spcPts val="0"/>
            </a:spcBef>
            <a:spcAft>
              <a:spcPts val="0"/>
            </a:spcAft>
          </a:pPr>
          <a:endParaRPr lang="zh-CN" altLang="en-US" sz="800"/>
        </a:p>
      </dgm:t>
    </dgm:pt>
    <dgm:pt modelId="{BF6BB68F-2C69-49CC-A414-9F5F03650CF8}" cxnId="{89C2492B-4899-4876-8F13-F2FD8936FB46}" type="sibTrans">
      <dgm:prSet/>
      <dgm:spPr/>
      <dgm:t>
        <a:bodyPr/>
        <a:lstStyle/>
        <a:p>
          <a:pPr>
            <a:lnSpc>
              <a:spcPct val="100000"/>
            </a:lnSpc>
            <a:spcBef>
              <a:spcPts val="0"/>
            </a:spcBef>
            <a:spcAft>
              <a:spcPts val="0"/>
            </a:spcAft>
          </a:pPr>
          <a:endParaRPr lang="zh-CN" altLang="en-US" sz="2800"/>
        </a:p>
      </dgm:t>
    </dgm:pt>
    <dgm:pt modelId="{0520DB01-5CDA-4B89-ABBB-14C2DA83042A}">
      <dgm:prSet custT="1"/>
      <dgm:spPr>
        <a:solidFill>
          <a:schemeClr val="accent1"/>
        </a:solidFill>
      </dgm:spPr>
      <dgm:t>
        <a:bodyPr/>
        <a:lstStyle/>
        <a:p>
          <a:pPr rtl="0">
            <a:lnSpc>
              <a:spcPct val="100000"/>
            </a:lnSpc>
            <a:spcBef>
              <a:spcPts val="0"/>
            </a:spcBef>
            <a:spcAft>
              <a:spcPts val="0"/>
            </a:spcAft>
          </a:pPr>
          <a:r>
            <a:rPr lang="zh-CN" altLang="en-US" sz="2000" dirty="0"/>
            <a:t>容易做</a:t>
          </a:r>
        </a:p>
      </dgm:t>
    </dgm:pt>
    <dgm:pt modelId="{7AA7E7C8-28F5-4795-AD69-71F96663B848}" cxnId="{798E3BF1-89A4-4EAC-BF19-C5E5A968BEE3}" type="parTrans">
      <dgm:prSet custT="1"/>
      <dgm:spPr/>
      <dgm:t>
        <a:bodyPr/>
        <a:lstStyle/>
        <a:p>
          <a:pPr>
            <a:lnSpc>
              <a:spcPct val="100000"/>
            </a:lnSpc>
            <a:spcBef>
              <a:spcPts val="0"/>
            </a:spcBef>
            <a:spcAft>
              <a:spcPts val="0"/>
            </a:spcAft>
          </a:pPr>
          <a:endParaRPr lang="zh-CN" altLang="en-US" sz="800"/>
        </a:p>
      </dgm:t>
    </dgm:pt>
    <dgm:pt modelId="{9965978E-C79C-411E-9C9B-DD5223ACF6B8}" cxnId="{798E3BF1-89A4-4EAC-BF19-C5E5A968BEE3}" type="sibTrans">
      <dgm:prSet/>
      <dgm:spPr/>
      <dgm:t>
        <a:bodyPr/>
        <a:lstStyle/>
        <a:p>
          <a:pPr>
            <a:lnSpc>
              <a:spcPct val="100000"/>
            </a:lnSpc>
            <a:spcBef>
              <a:spcPts val="0"/>
            </a:spcBef>
            <a:spcAft>
              <a:spcPts val="0"/>
            </a:spcAft>
          </a:pPr>
          <a:endParaRPr lang="zh-CN" altLang="en-US" sz="2800"/>
        </a:p>
      </dgm:t>
    </dgm:pt>
    <dgm:pt modelId="{20A65034-31C8-4FB9-B35A-01908CBDDB35}">
      <dgm:prSet custT="1"/>
      <dgm:spPr/>
      <dgm:t>
        <a:bodyPr/>
        <a:lstStyle/>
        <a:p>
          <a:pPr rtl="0">
            <a:lnSpc>
              <a:spcPct val="100000"/>
            </a:lnSpc>
            <a:spcBef>
              <a:spcPts val="0"/>
            </a:spcBef>
            <a:spcAft>
              <a:spcPts val="0"/>
            </a:spcAft>
          </a:pPr>
          <a:r>
            <a:rPr lang="zh-CN" altLang="en-US" sz="2000" dirty="0"/>
            <a:t>强化学习</a:t>
          </a:r>
        </a:p>
      </dgm:t>
    </dgm:pt>
    <dgm:pt modelId="{36061C26-038C-48A2-8176-FC82F637E77E}" cxnId="{C0486979-4AA4-4DD0-BE83-89FBB6E59BAD}" type="parTrans">
      <dgm:prSet custT="1"/>
      <dgm:spPr/>
      <dgm:t>
        <a:bodyPr/>
        <a:lstStyle/>
        <a:p>
          <a:pPr>
            <a:lnSpc>
              <a:spcPct val="100000"/>
            </a:lnSpc>
            <a:spcBef>
              <a:spcPts val="0"/>
            </a:spcBef>
            <a:spcAft>
              <a:spcPts val="0"/>
            </a:spcAft>
          </a:pPr>
          <a:endParaRPr lang="zh-CN" altLang="en-US" sz="800"/>
        </a:p>
      </dgm:t>
    </dgm:pt>
    <dgm:pt modelId="{82371B03-B973-4BE5-8950-B7F0D1CAA83F}" cxnId="{C0486979-4AA4-4DD0-BE83-89FBB6E59BAD}" type="sibTrans">
      <dgm:prSet/>
      <dgm:spPr/>
      <dgm:t>
        <a:bodyPr/>
        <a:lstStyle/>
        <a:p>
          <a:pPr>
            <a:lnSpc>
              <a:spcPct val="100000"/>
            </a:lnSpc>
            <a:spcBef>
              <a:spcPts val="0"/>
            </a:spcBef>
            <a:spcAft>
              <a:spcPts val="0"/>
            </a:spcAft>
          </a:pPr>
          <a:endParaRPr lang="zh-CN" altLang="en-US" sz="2800"/>
        </a:p>
      </dgm:t>
    </dgm:pt>
    <dgm:pt modelId="{F77BAF7A-175C-4003-A6AA-24E76EF32702}">
      <dgm:prSet custT="1"/>
      <dgm:spPr/>
      <dgm:t>
        <a:bodyPr/>
        <a:lstStyle/>
        <a:p>
          <a:pPr rtl="0">
            <a:lnSpc>
              <a:spcPct val="100000"/>
            </a:lnSpc>
            <a:spcBef>
              <a:spcPts val="0"/>
            </a:spcBef>
            <a:spcAft>
              <a:spcPts val="0"/>
            </a:spcAft>
          </a:pPr>
          <a:r>
            <a:rPr lang="zh-CN" altLang="en-US" sz="2000" dirty="0"/>
            <a:t>围棋</a:t>
          </a:r>
        </a:p>
      </dgm:t>
    </dgm:pt>
    <dgm:pt modelId="{06E1B8E6-917A-4BFE-B4CD-67A90C88741F}" cxnId="{E76AA94C-DDC6-46E9-9B32-37C5F5299BC9}" type="parTrans">
      <dgm:prSet custT="1"/>
      <dgm:spPr/>
      <dgm:t>
        <a:bodyPr/>
        <a:lstStyle/>
        <a:p>
          <a:pPr>
            <a:lnSpc>
              <a:spcPct val="100000"/>
            </a:lnSpc>
            <a:spcBef>
              <a:spcPts val="0"/>
            </a:spcBef>
            <a:spcAft>
              <a:spcPts val="0"/>
            </a:spcAft>
          </a:pPr>
          <a:endParaRPr lang="zh-CN" altLang="en-US" sz="800"/>
        </a:p>
      </dgm:t>
    </dgm:pt>
    <dgm:pt modelId="{5418DC28-54AB-4167-B8C4-10240D4FCB1D}" cxnId="{E76AA94C-DDC6-46E9-9B32-37C5F5299BC9}" type="sibTrans">
      <dgm:prSet/>
      <dgm:spPr/>
      <dgm:t>
        <a:bodyPr/>
        <a:lstStyle/>
        <a:p>
          <a:pPr>
            <a:lnSpc>
              <a:spcPct val="100000"/>
            </a:lnSpc>
            <a:spcBef>
              <a:spcPts val="0"/>
            </a:spcBef>
            <a:spcAft>
              <a:spcPts val="0"/>
            </a:spcAft>
          </a:pPr>
          <a:endParaRPr lang="zh-CN" altLang="en-US" sz="2800"/>
        </a:p>
      </dgm:t>
    </dgm:pt>
    <dgm:pt modelId="{6CDEF2D0-E275-4921-BA3B-84ABC851091F}" type="pres">
      <dgm:prSet presAssocID="{B1AE1026-D2A0-47C2-8B3D-C6B0156D358B}" presName="diagram" presStyleCnt="0">
        <dgm:presLayoutVars>
          <dgm:chPref val="1"/>
          <dgm:dir/>
          <dgm:animOne val="branch"/>
          <dgm:animLvl val="lvl"/>
          <dgm:resizeHandles val="exact"/>
        </dgm:presLayoutVars>
      </dgm:prSet>
      <dgm:spPr/>
    </dgm:pt>
    <dgm:pt modelId="{6BD5A947-8166-447A-B304-C2F64D6C456A}" type="pres">
      <dgm:prSet presAssocID="{F2DD335F-F4ED-427B-9143-27BE63843845}" presName="root1" presStyleCnt="0"/>
      <dgm:spPr/>
    </dgm:pt>
    <dgm:pt modelId="{398C20A5-A9D8-4D3E-B587-799A3BB16507}" type="pres">
      <dgm:prSet presAssocID="{F2DD335F-F4ED-427B-9143-27BE63843845}" presName="LevelOneTextNode" presStyleLbl="node0" presStyleIdx="0" presStyleCnt="1">
        <dgm:presLayoutVars>
          <dgm:chPref val="3"/>
        </dgm:presLayoutVars>
      </dgm:prSet>
      <dgm:spPr/>
    </dgm:pt>
    <dgm:pt modelId="{E5EECC48-296F-4977-9549-5478D27AA71E}" type="pres">
      <dgm:prSet presAssocID="{F2DD335F-F4ED-427B-9143-27BE63843845}" presName="level2hierChild" presStyleCnt="0"/>
      <dgm:spPr/>
    </dgm:pt>
    <dgm:pt modelId="{E701DB57-D095-4995-BA9F-3DC318F851BB}" type="pres">
      <dgm:prSet presAssocID="{B94A8C1F-8663-48DC-AFE0-ED9153CDDB04}" presName="conn2-1" presStyleLbl="parChTrans1D2" presStyleIdx="0" presStyleCnt="2"/>
      <dgm:spPr/>
    </dgm:pt>
    <dgm:pt modelId="{8532DA87-15CF-41DC-A6ED-D536B73B26D5}" type="pres">
      <dgm:prSet presAssocID="{B94A8C1F-8663-48DC-AFE0-ED9153CDDB04}" presName="connTx" presStyleLbl="parChTrans1D2" presStyleIdx="0" presStyleCnt="2"/>
      <dgm:spPr/>
    </dgm:pt>
    <dgm:pt modelId="{66E6AE2D-E424-401E-BE98-13D9C7C8E64F}" type="pres">
      <dgm:prSet presAssocID="{F8A913BF-FF20-4BE3-AB5E-0F7AA51F32B6}" presName="root2" presStyleCnt="0"/>
      <dgm:spPr/>
    </dgm:pt>
    <dgm:pt modelId="{037CC688-649A-434F-9080-67500DD1A79D}" type="pres">
      <dgm:prSet presAssocID="{F8A913BF-FF20-4BE3-AB5E-0F7AA51F32B6}" presName="LevelTwoTextNode" presStyleLbl="node2" presStyleIdx="0" presStyleCnt="2">
        <dgm:presLayoutVars>
          <dgm:chPref val="3"/>
        </dgm:presLayoutVars>
      </dgm:prSet>
      <dgm:spPr/>
    </dgm:pt>
    <dgm:pt modelId="{C0952350-77B3-4279-8F92-FF05E01C1691}" type="pres">
      <dgm:prSet presAssocID="{F8A913BF-FF20-4BE3-AB5E-0F7AA51F32B6}" presName="level3hierChild" presStyleCnt="0"/>
      <dgm:spPr/>
    </dgm:pt>
    <dgm:pt modelId="{33B9F075-4423-4B3D-A2BD-A73956F1955D}" type="pres">
      <dgm:prSet presAssocID="{777E2D03-330E-43C8-A439-09671C3F191F}" presName="conn2-1" presStyleLbl="parChTrans1D3" presStyleIdx="0" presStyleCnt="3"/>
      <dgm:spPr/>
    </dgm:pt>
    <dgm:pt modelId="{D409D1B5-8445-4A64-8086-7FE53A8B3E24}" type="pres">
      <dgm:prSet presAssocID="{777E2D03-330E-43C8-A439-09671C3F191F}" presName="connTx" presStyleLbl="parChTrans1D3" presStyleIdx="0" presStyleCnt="3"/>
      <dgm:spPr/>
    </dgm:pt>
    <dgm:pt modelId="{C7214047-2809-48BC-9810-4DD98B40D464}" type="pres">
      <dgm:prSet presAssocID="{CB36CA1F-DC00-49FC-9F39-3899387403F7}" presName="root2" presStyleCnt="0"/>
      <dgm:spPr/>
    </dgm:pt>
    <dgm:pt modelId="{66091779-FD2E-4FDC-86F2-2AC227D5816C}" type="pres">
      <dgm:prSet presAssocID="{CB36CA1F-DC00-49FC-9F39-3899387403F7}" presName="LevelTwoTextNode" presStyleLbl="node3" presStyleIdx="0" presStyleCnt="3">
        <dgm:presLayoutVars>
          <dgm:chPref val="3"/>
        </dgm:presLayoutVars>
      </dgm:prSet>
      <dgm:spPr/>
    </dgm:pt>
    <dgm:pt modelId="{6E3562EA-6D04-4E9B-A3D1-A1F6DC869A7B}" type="pres">
      <dgm:prSet presAssocID="{CB36CA1F-DC00-49FC-9F39-3899387403F7}" presName="level3hierChild" presStyleCnt="0"/>
      <dgm:spPr/>
    </dgm:pt>
    <dgm:pt modelId="{69ABC5AB-FD09-427D-B12C-5C8B1CBD2726}" type="pres">
      <dgm:prSet presAssocID="{FF3DB6AF-A4DE-4E13-AE14-D96D5C0A1A8B}" presName="conn2-1" presStyleLbl="parChTrans1D4" presStyleIdx="0" presStyleCnt="7"/>
      <dgm:spPr/>
    </dgm:pt>
    <dgm:pt modelId="{5156EE79-8EF5-461E-AB61-DF6007AD0779}" type="pres">
      <dgm:prSet presAssocID="{FF3DB6AF-A4DE-4E13-AE14-D96D5C0A1A8B}" presName="connTx" presStyleLbl="parChTrans1D4" presStyleIdx="0" presStyleCnt="7"/>
      <dgm:spPr/>
    </dgm:pt>
    <dgm:pt modelId="{C27DD1E1-701E-4C8F-8174-E6B8B2DC4D15}" type="pres">
      <dgm:prSet presAssocID="{70EB503F-3A9B-46F0-8303-EF97445EEC83}" presName="root2" presStyleCnt="0"/>
      <dgm:spPr/>
    </dgm:pt>
    <dgm:pt modelId="{5B8380FE-0DCB-4F6C-B2BC-0BBB10FD4D3D}" type="pres">
      <dgm:prSet presAssocID="{70EB503F-3A9B-46F0-8303-EF97445EEC83}" presName="LevelTwoTextNode" presStyleLbl="node4" presStyleIdx="0" presStyleCnt="7">
        <dgm:presLayoutVars>
          <dgm:chPref val="3"/>
        </dgm:presLayoutVars>
      </dgm:prSet>
      <dgm:spPr/>
    </dgm:pt>
    <dgm:pt modelId="{364F520D-3FEF-4E8D-A45A-CCC229C7AAAB}" type="pres">
      <dgm:prSet presAssocID="{70EB503F-3A9B-46F0-8303-EF97445EEC83}" presName="level3hierChild" presStyleCnt="0"/>
      <dgm:spPr/>
    </dgm:pt>
    <dgm:pt modelId="{42EAD14C-C4CD-43F4-BBC5-79864427DD73}" type="pres">
      <dgm:prSet presAssocID="{9C6E211D-B358-45C5-95D3-C96B3D66FDB2}" presName="conn2-1" presStyleLbl="parChTrans1D2" presStyleIdx="1" presStyleCnt="2"/>
      <dgm:spPr/>
    </dgm:pt>
    <dgm:pt modelId="{2D5F6FEF-BACB-4FE7-B689-8A9CFA42D76E}" type="pres">
      <dgm:prSet presAssocID="{9C6E211D-B358-45C5-95D3-C96B3D66FDB2}" presName="connTx" presStyleLbl="parChTrans1D2" presStyleIdx="1" presStyleCnt="2"/>
      <dgm:spPr/>
    </dgm:pt>
    <dgm:pt modelId="{81B8013D-90D5-45A9-8B4B-BF7D3BD54942}" type="pres">
      <dgm:prSet presAssocID="{FA135B7F-2613-4B80-BDFC-5E6ED5D1C14D}" presName="root2" presStyleCnt="0"/>
      <dgm:spPr/>
    </dgm:pt>
    <dgm:pt modelId="{78FFD0A5-EFF7-4D75-9190-24A2A39A0A14}" type="pres">
      <dgm:prSet presAssocID="{FA135B7F-2613-4B80-BDFC-5E6ED5D1C14D}" presName="LevelTwoTextNode" presStyleLbl="node2" presStyleIdx="1" presStyleCnt="2">
        <dgm:presLayoutVars>
          <dgm:chPref val="3"/>
        </dgm:presLayoutVars>
      </dgm:prSet>
      <dgm:spPr/>
    </dgm:pt>
    <dgm:pt modelId="{2B786ED4-C331-4CCB-A219-049FDEC12BC1}" type="pres">
      <dgm:prSet presAssocID="{FA135B7F-2613-4B80-BDFC-5E6ED5D1C14D}" presName="level3hierChild" presStyleCnt="0"/>
      <dgm:spPr/>
    </dgm:pt>
    <dgm:pt modelId="{E8CC1104-E240-42BE-900E-835E00B649B3}" type="pres">
      <dgm:prSet presAssocID="{7AA7E7C8-28F5-4795-AD69-71F96663B848}" presName="conn2-1" presStyleLbl="parChTrans1D3" presStyleIdx="1" presStyleCnt="3"/>
      <dgm:spPr/>
    </dgm:pt>
    <dgm:pt modelId="{DB6F332D-DB1E-42F9-B0F5-86DE58B9A006}" type="pres">
      <dgm:prSet presAssocID="{7AA7E7C8-28F5-4795-AD69-71F96663B848}" presName="connTx" presStyleLbl="parChTrans1D3" presStyleIdx="1" presStyleCnt="3"/>
      <dgm:spPr/>
    </dgm:pt>
    <dgm:pt modelId="{12A24013-BD94-4075-B65C-E72D4CC5DA9F}" type="pres">
      <dgm:prSet presAssocID="{0520DB01-5CDA-4B89-ABBB-14C2DA83042A}" presName="root2" presStyleCnt="0"/>
      <dgm:spPr/>
    </dgm:pt>
    <dgm:pt modelId="{B8B76B01-ABE5-4B2A-967E-5B81E7EB1BEB}" type="pres">
      <dgm:prSet presAssocID="{0520DB01-5CDA-4B89-ABBB-14C2DA83042A}" presName="LevelTwoTextNode" presStyleLbl="node3" presStyleIdx="1" presStyleCnt="3">
        <dgm:presLayoutVars>
          <dgm:chPref val="3"/>
        </dgm:presLayoutVars>
      </dgm:prSet>
      <dgm:spPr/>
    </dgm:pt>
    <dgm:pt modelId="{153D918C-2E6B-4614-A103-50E828FE18BA}" type="pres">
      <dgm:prSet presAssocID="{0520DB01-5CDA-4B89-ABBB-14C2DA83042A}" presName="level3hierChild" presStyleCnt="0"/>
      <dgm:spPr/>
    </dgm:pt>
    <dgm:pt modelId="{5F5B8F60-B6E3-4D33-8006-A534B5219659}" type="pres">
      <dgm:prSet presAssocID="{D66DAC0E-D6F2-470E-A02F-6C7E94390031}" presName="conn2-1" presStyleLbl="parChTrans1D4" presStyleIdx="1" presStyleCnt="7"/>
      <dgm:spPr/>
    </dgm:pt>
    <dgm:pt modelId="{974EA6F0-7E42-4CD5-BFEE-3A3BF1F9DA7E}" type="pres">
      <dgm:prSet presAssocID="{D66DAC0E-D6F2-470E-A02F-6C7E94390031}" presName="connTx" presStyleLbl="parChTrans1D4" presStyleIdx="1" presStyleCnt="7"/>
      <dgm:spPr/>
    </dgm:pt>
    <dgm:pt modelId="{538F3372-CE0D-4542-85F9-3B6CD7763FB3}" type="pres">
      <dgm:prSet presAssocID="{2E56F678-C1CE-4892-BC9F-D88898E69FD5}" presName="root2" presStyleCnt="0"/>
      <dgm:spPr/>
    </dgm:pt>
    <dgm:pt modelId="{484FF441-C91D-4E7A-BC24-9D042BC822F3}" type="pres">
      <dgm:prSet presAssocID="{2E56F678-C1CE-4892-BC9F-D88898E69FD5}" presName="LevelTwoTextNode" presStyleLbl="node4" presStyleIdx="1" presStyleCnt="7">
        <dgm:presLayoutVars>
          <dgm:chPref val="3"/>
        </dgm:presLayoutVars>
      </dgm:prSet>
      <dgm:spPr/>
    </dgm:pt>
    <dgm:pt modelId="{9ECE1F91-50F5-4017-B313-AE0D00533061}" type="pres">
      <dgm:prSet presAssocID="{2E56F678-C1CE-4892-BC9F-D88898E69FD5}" presName="level3hierChild" presStyleCnt="0"/>
      <dgm:spPr/>
    </dgm:pt>
    <dgm:pt modelId="{52C33EA9-1F67-42E9-95A3-083353CEDF6A}" type="pres">
      <dgm:prSet presAssocID="{0A9FB55B-D1A7-4307-8A08-CC8062B73331}" presName="conn2-1" presStyleLbl="parChTrans1D4" presStyleIdx="2" presStyleCnt="7"/>
      <dgm:spPr/>
    </dgm:pt>
    <dgm:pt modelId="{A8E92269-108D-40EB-979D-DA3CEFA1FF1C}" type="pres">
      <dgm:prSet presAssocID="{0A9FB55B-D1A7-4307-8A08-CC8062B73331}" presName="connTx" presStyleLbl="parChTrans1D4" presStyleIdx="2" presStyleCnt="7"/>
      <dgm:spPr/>
    </dgm:pt>
    <dgm:pt modelId="{C8753729-E2B8-450F-9128-731EC0602952}" type="pres">
      <dgm:prSet presAssocID="{9F41907F-BB90-49A4-8E97-05E5E602AA08}" presName="root2" presStyleCnt="0"/>
      <dgm:spPr/>
    </dgm:pt>
    <dgm:pt modelId="{2456E607-9E9A-461B-9DA8-D9F7AFDF1055}" type="pres">
      <dgm:prSet presAssocID="{9F41907F-BB90-49A4-8E97-05E5E602AA08}" presName="LevelTwoTextNode" presStyleLbl="node4" presStyleIdx="2" presStyleCnt="7">
        <dgm:presLayoutVars>
          <dgm:chPref val="3"/>
        </dgm:presLayoutVars>
      </dgm:prSet>
      <dgm:spPr/>
    </dgm:pt>
    <dgm:pt modelId="{F581CF7D-63D0-46D6-BD41-50B5A9048593}" type="pres">
      <dgm:prSet presAssocID="{9F41907F-BB90-49A4-8E97-05E5E602AA08}" presName="level3hierChild" presStyleCnt="0"/>
      <dgm:spPr/>
    </dgm:pt>
    <dgm:pt modelId="{E11CDAD6-EF43-4F94-BA41-40CBC44693B1}" type="pres">
      <dgm:prSet presAssocID="{7E301767-8ADB-4167-BA15-EC4ED536CDF3}" presName="conn2-1" presStyleLbl="parChTrans1D4" presStyleIdx="3" presStyleCnt="7"/>
      <dgm:spPr/>
    </dgm:pt>
    <dgm:pt modelId="{068C6179-719E-4B47-9EBE-F32060C437F0}" type="pres">
      <dgm:prSet presAssocID="{7E301767-8ADB-4167-BA15-EC4ED536CDF3}" presName="connTx" presStyleLbl="parChTrans1D4" presStyleIdx="3" presStyleCnt="7"/>
      <dgm:spPr/>
    </dgm:pt>
    <dgm:pt modelId="{74CBADCE-7DBB-49C9-AB2B-4F4E54499CFA}" type="pres">
      <dgm:prSet presAssocID="{05CD4DBB-775F-4F64-B7B3-2A8FB6878FB6}" presName="root2" presStyleCnt="0"/>
      <dgm:spPr/>
    </dgm:pt>
    <dgm:pt modelId="{FE57452C-E001-4B6F-B3D9-B5C2BCE6A1ED}" type="pres">
      <dgm:prSet presAssocID="{05CD4DBB-775F-4F64-B7B3-2A8FB6878FB6}" presName="LevelTwoTextNode" presStyleLbl="node4" presStyleIdx="3" presStyleCnt="7">
        <dgm:presLayoutVars>
          <dgm:chPref val="3"/>
        </dgm:presLayoutVars>
      </dgm:prSet>
      <dgm:spPr/>
    </dgm:pt>
    <dgm:pt modelId="{B0A9A8DF-F323-4D69-9E2D-187487BA5A16}" type="pres">
      <dgm:prSet presAssocID="{05CD4DBB-775F-4F64-B7B3-2A8FB6878FB6}" presName="level3hierChild" presStyleCnt="0"/>
      <dgm:spPr/>
    </dgm:pt>
    <dgm:pt modelId="{68A85DED-C01F-403C-9517-F2C92D2E1D99}" type="pres">
      <dgm:prSet presAssocID="{151543BC-AEBE-4068-BE93-39163CC15B0C}" presName="conn2-1" presStyleLbl="parChTrans1D4" presStyleIdx="4" presStyleCnt="7"/>
      <dgm:spPr/>
    </dgm:pt>
    <dgm:pt modelId="{67A478BE-7EDA-4AC0-9240-BEECD2C1B112}" type="pres">
      <dgm:prSet presAssocID="{151543BC-AEBE-4068-BE93-39163CC15B0C}" presName="connTx" presStyleLbl="parChTrans1D4" presStyleIdx="4" presStyleCnt="7"/>
      <dgm:spPr/>
    </dgm:pt>
    <dgm:pt modelId="{ECB87CAF-2DB1-4330-A83A-E171394034A5}" type="pres">
      <dgm:prSet presAssocID="{AB428304-461C-4EF2-8AB5-72E61F1D457B}" presName="root2" presStyleCnt="0"/>
      <dgm:spPr/>
    </dgm:pt>
    <dgm:pt modelId="{E5B3CEF5-212B-4333-BDA5-5231AF422114}" type="pres">
      <dgm:prSet presAssocID="{AB428304-461C-4EF2-8AB5-72E61F1D457B}" presName="LevelTwoTextNode" presStyleLbl="node4" presStyleIdx="4" presStyleCnt="7">
        <dgm:presLayoutVars>
          <dgm:chPref val="3"/>
        </dgm:presLayoutVars>
      </dgm:prSet>
      <dgm:spPr/>
    </dgm:pt>
    <dgm:pt modelId="{21C1B8C2-43C8-48BF-9746-CB1D67DECABF}" type="pres">
      <dgm:prSet presAssocID="{AB428304-461C-4EF2-8AB5-72E61F1D457B}" presName="level3hierChild" presStyleCnt="0"/>
      <dgm:spPr/>
    </dgm:pt>
    <dgm:pt modelId="{AC917292-0880-4240-9CF8-AB0D0F2B0832}" type="pres">
      <dgm:prSet presAssocID="{11F84FE5-D2A8-4928-A291-B5915D3D9955}" presName="conn2-1" presStyleLbl="parChTrans1D3" presStyleIdx="2" presStyleCnt="3"/>
      <dgm:spPr/>
    </dgm:pt>
    <dgm:pt modelId="{E4BF694D-E775-4639-8D69-EA549226CA94}" type="pres">
      <dgm:prSet presAssocID="{11F84FE5-D2A8-4928-A291-B5915D3D9955}" presName="connTx" presStyleLbl="parChTrans1D3" presStyleIdx="2" presStyleCnt="3"/>
      <dgm:spPr/>
    </dgm:pt>
    <dgm:pt modelId="{37B81F9F-4D8B-4846-8416-F2DF3B678FAA}" type="pres">
      <dgm:prSet presAssocID="{0417665F-05DB-447F-B5CF-5767FCC0E66D}" presName="root2" presStyleCnt="0"/>
      <dgm:spPr/>
    </dgm:pt>
    <dgm:pt modelId="{3D4DFC46-14FD-44CF-889B-312D881097D2}" type="pres">
      <dgm:prSet presAssocID="{0417665F-05DB-447F-B5CF-5767FCC0E66D}" presName="LevelTwoTextNode" presStyleLbl="node3" presStyleIdx="2" presStyleCnt="3">
        <dgm:presLayoutVars>
          <dgm:chPref val="3"/>
        </dgm:presLayoutVars>
      </dgm:prSet>
      <dgm:spPr/>
    </dgm:pt>
    <dgm:pt modelId="{917D5023-7B29-411C-A5D9-8EC5EA9E9182}" type="pres">
      <dgm:prSet presAssocID="{0417665F-05DB-447F-B5CF-5767FCC0E66D}" presName="level3hierChild" presStyleCnt="0"/>
      <dgm:spPr/>
    </dgm:pt>
    <dgm:pt modelId="{4D5C558E-2E7D-4D1A-ABA2-D5D2DD86206F}" type="pres">
      <dgm:prSet presAssocID="{36061C26-038C-48A2-8176-FC82F637E77E}" presName="conn2-1" presStyleLbl="parChTrans1D4" presStyleIdx="5" presStyleCnt="7"/>
      <dgm:spPr/>
    </dgm:pt>
    <dgm:pt modelId="{EC993B32-D076-4951-AEE7-4200E341C468}" type="pres">
      <dgm:prSet presAssocID="{36061C26-038C-48A2-8176-FC82F637E77E}" presName="connTx" presStyleLbl="parChTrans1D4" presStyleIdx="5" presStyleCnt="7"/>
      <dgm:spPr/>
    </dgm:pt>
    <dgm:pt modelId="{2E1CE949-7538-4875-A596-272E93252598}" type="pres">
      <dgm:prSet presAssocID="{20A65034-31C8-4FB9-B35A-01908CBDDB35}" presName="root2" presStyleCnt="0"/>
      <dgm:spPr/>
    </dgm:pt>
    <dgm:pt modelId="{7CFDB172-E668-43FE-B146-64584C675B7A}" type="pres">
      <dgm:prSet presAssocID="{20A65034-31C8-4FB9-B35A-01908CBDDB35}" presName="LevelTwoTextNode" presStyleLbl="node4" presStyleIdx="5" presStyleCnt="7">
        <dgm:presLayoutVars>
          <dgm:chPref val="3"/>
        </dgm:presLayoutVars>
      </dgm:prSet>
      <dgm:spPr/>
    </dgm:pt>
    <dgm:pt modelId="{36379834-7B61-43DE-BE71-A16800DF47B8}" type="pres">
      <dgm:prSet presAssocID="{20A65034-31C8-4FB9-B35A-01908CBDDB35}" presName="level3hierChild" presStyleCnt="0"/>
      <dgm:spPr/>
    </dgm:pt>
    <dgm:pt modelId="{AF3A758F-4CD4-4A21-B44A-EE5D60432290}" type="pres">
      <dgm:prSet presAssocID="{06E1B8E6-917A-4BFE-B4CD-67A90C88741F}" presName="conn2-1" presStyleLbl="parChTrans1D4" presStyleIdx="6" presStyleCnt="7"/>
      <dgm:spPr/>
    </dgm:pt>
    <dgm:pt modelId="{938E7890-3687-42DC-855E-CB4ABC65476D}" type="pres">
      <dgm:prSet presAssocID="{06E1B8E6-917A-4BFE-B4CD-67A90C88741F}" presName="connTx" presStyleLbl="parChTrans1D4" presStyleIdx="6" presStyleCnt="7"/>
      <dgm:spPr/>
    </dgm:pt>
    <dgm:pt modelId="{4B7B71BA-84E6-4924-AA79-3886DCAFA119}" type="pres">
      <dgm:prSet presAssocID="{F77BAF7A-175C-4003-A6AA-24E76EF32702}" presName="root2" presStyleCnt="0"/>
      <dgm:spPr/>
    </dgm:pt>
    <dgm:pt modelId="{EAD3BB15-FD98-48A1-AE91-B49E6520FB73}" type="pres">
      <dgm:prSet presAssocID="{F77BAF7A-175C-4003-A6AA-24E76EF32702}" presName="LevelTwoTextNode" presStyleLbl="node4" presStyleIdx="6" presStyleCnt="7">
        <dgm:presLayoutVars>
          <dgm:chPref val="3"/>
        </dgm:presLayoutVars>
      </dgm:prSet>
      <dgm:spPr/>
    </dgm:pt>
    <dgm:pt modelId="{18D337E8-52AE-4734-9779-0B4151CCD775}" type="pres">
      <dgm:prSet presAssocID="{F77BAF7A-175C-4003-A6AA-24E76EF32702}" presName="level3hierChild" presStyleCnt="0"/>
      <dgm:spPr/>
    </dgm:pt>
  </dgm:ptLst>
  <dgm:cxnLst>
    <dgm:cxn modelId="{E49B5004-6E21-4811-9C1F-6002F0B93B1C}" type="presOf" srcId="{7E301767-8ADB-4167-BA15-EC4ED536CDF3}" destId="{E11CDAD6-EF43-4F94-BA41-40CBC44693B1}" srcOrd="0" destOrd="0" presId="urn:microsoft.com/office/officeart/2005/8/layout/hierarchy2"/>
    <dgm:cxn modelId="{D874D105-8E31-46CE-ABE4-3795E22DCD84}" type="presOf" srcId="{B94A8C1F-8663-48DC-AFE0-ED9153CDDB04}" destId="{8532DA87-15CF-41DC-A6ED-D536B73B26D5}" srcOrd="1" destOrd="0" presId="urn:microsoft.com/office/officeart/2005/8/layout/hierarchy2"/>
    <dgm:cxn modelId="{6B5EC607-BA16-4CDF-BDDC-B61BD01B912F}" type="presOf" srcId="{F77BAF7A-175C-4003-A6AA-24E76EF32702}" destId="{EAD3BB15-FD98-48A1-AE91-B49E6520FB73}" srcOrd="0" destOrd="0" presId="urn:microsoft.com/office/officeart/2005/8/layout/hierarchy2"/>
    <dgm:cxn modelId="{442DED0C-569A-4E1E-8F81-7CF88C6CE1F9}" type="presOf" srcId="{AB428304-461C-4EF2-8AB5-72E61F1D457B}" destId="{E5B3CEF5-212B-4333-BDA5-5231AF422114}" srcOrd="0" destOrd="0" presId="urn:microsoft.com/office/officeart/2005/8/layout/hierarchy2"/>
    <dgm:cxn modelId="{B891380F-DEBE-485B-8244-C62FE7DF23BE}" type="presOf" srcId="{7AA7E7C8-28F5-4795-AD69-71F96663B848}" destId="{DB6F332D-DB1E-42F9-B0F5-86DE58B9A006}" srcOrd="1" destOrd="0" presId="urn:microsoft.com/office/officeart/2005/8/layout/hierarchy2"/>
    <dgm:cxn modelId="{BBE05118-6A51-4EE2-ADC1-45AABD8CC483}" srcId="{0520DB01-5CDA-4B89-ABBB-14C2DA83042A}" destId="{2E56F678-C1CE-4892-BC9F-D88898E69FD5}" srcOrd="0" destOrd="0" parTransId="{D66DAC0E-D6F2-470E-A02F-6C7E94390031}" sibTransId="{F74E17AE-50A3-4D9E-B990-4B9831EAECD6}"/>
    <dgm:cxn modelId="{E7B9AF1B-80F3-4E70-B8E8-51CC335CDF38}" type="presOf" srcId="{06E1B8E6-917A-4BFE-B4CD-67A90C88741F}" destId="{AF3A758F-4CD4-4A21-B44A-EE5D60432290}" srcOrd="0" destOrd="0" presId="urn:microsoft.com/office/officeart/2005/8/layout/hierarchy2"/>
    <dgm:cxn modelId="{C6838324-6AB8-4BE3-8AF2-1A2AA95B126A}" type="presOf" srcId="{FF3DB6AF-A4DE-4E13-AE14-D96D5C0A1A8B}" destId="{69ABC5AB-FD09-427D-B12C-5C8B1CBD2726}" srcOrd="0" destOrd="0" presId="urn:microsoft.com/office/officeart/2005/8/layout/hierarchy2"/>
    <dgm:cxn modelId="{62A27227-BCC3-4930-A1FE-25552AF40EF4}" type="presOf" srcId="{70EB503F-3A9B-46F0-8303-EF97445EEC83}" destId="{5B8380FE-0DCB-4F6C-B2BC-0BBB10FD4D3D}" srcOrd="0" destOrd="0" presId="urn:microsoft.com/office/officeart/2005/8/layout/hierarchy2"/>
    <dgm:cxn modelId="{89C2492B-4899-4876-8F13-F2FD8936FB46}" srcId="{FA135B7F-2613-4B80-BDFC-5E6ED5D1C14D}" destId="{0417665F-05DB-447F-B5CF-5767FCC0E66D}" srcOrd="1" destOrd="0" parTransId="{11F84FE5-D2A8-4928-A291-B5915D3D9955}" sibTransId="{BF6BB68F-2C69-49CC-A414-9F5F03650CF8}"/>
    <dgm:cxn modelId="{4951DE2F-7B5C-47D3-97D4-87C840D88F5D}" type="presOf" srcId="{7AA7E7C8-28F5-4795-AD69-71F96663B848}" destId="{E8CC1104-E240-42BE-900E-835E00B649B3}" srcOrd="0" destOrd="0" presId="urn:microsoft.com/office/officeart/2005/8/layout/hierarchy2"/>
    <dgm:cxn modelId="{0071CB30-8F8B-4323-94C3-31468A5CCB34}" type="presOf" srcId="{CB36CA1F-DC00-49FC-9F39-3899387403F7}" destId="{66091779-FD2E-4FDC-86F2-2AC227D5816C}" srcOrd="0" destOrd="0" presId="urn:microsoft.com/office/officeart/2005/8/layout/hierarchy2"/>
    <dgm:cxn modelId="{9DEBA337-6500-45B2-A1BB-7BE2240A9182}" type="presOf" srcId="{0520DB01-5CDA-4B89-ABBB-14C2DA83042A}" destId="{B8B76B01-ABE5-4B2A-967E-5B81E7EB1BEB}" srcOrd="0" destOrd="0" presId="urn:microsoft.com/office/officeart/2005/8/layout/hierarchy2"/>
    <dgm:cxn modelId="{69265C3C-0E1C-4EDF-B6C6-E5587E1DA0BE}" type="presOf" srcId="{36061C26-038C-48A2-8176-FC82F637E77E}" destId="{EC993B32-D076-4951-AEE7-4200E341C468}" srcOrd="1" destOrd="0" presId="urn:microsoft.com/office/officeart/2005/8/layout/hierarchy2"/>
    <dgm:cxn modelId="{6EE5873E-84C1-4CBA-9377-9B5716D1C74C}" type="presOf" srcId="{0A9FB55B-D1A7-4307-8A08-CC8062B73331}" destId="{52C33EA9-1F67-42E9-95A3-083353CEDF6A}" srcOrd="0" destOrd="0" presId="urn:microsoft.com/office/officeart/2005/8/layout/hierarchy2"/>
    <dgm:cxn modelId="{0824DD5B-4720-4B73-8247-DA516509E796}" type="presOf" srcId="{777E2D03-330E-43C8-A439-09671C3F191F}" destId="{D409D1B5-8445-4A64-8086-7FE53A8B3E24}" srcOrd="1" destOrd="0" presId="urn:microsoft.com/office/officeart/2005/8/layout/hierarchy2"/>
    <dgm:cxn modelId="{3C98985D-827E-4418-813D-FC835F920BE3}" type="presOf" srcId="{11F84FE5-D2A8-4928-A291-B5915D3D9955}" destId="{E4BF694D-E775-4639-8D69-EA549226CA94}" srcOrd="1" destOrd="0" presId="urn:microsoft.com/office/officeart/2005/8/layout/hierarchy2"/>
    <dgm:cxn modelId="{ECF7D460-D68D-4656-BD12-BCC421A71B10}" srcId="{F8A913BF-FF20-4BE3-AB5E-0F7AA51F32B6}" destId="{CB36CA1F-DC00-49FC-9F39-3899387403F7}" srcOrd="0" destOrd="0" parTransId="{777E2D03-330E-43C8-A439-09671C3F191F}" sibTransId="{55354CDE-24BF-4D27-8286-AC0B44E5E01F}"/>
    <dgm:cxn modelId="{3DD80F62-62FF-4793-8A1C-C01B9DBCAAD9}" srcId="{2E56F678-C1CE-4892-BC9F-D88898E69FD5}" destId="{9F41907F-BB90-49A4-8E97-05E5E602AA08}" srcOrd="0" destOrd="0" parTransId="{0A9FB55B-D1A7-4307-8A08-CC8062B73331}" sibTransId="{CA45A301-B28A-4F99-A0E1-05C0281E7D20}"/>
    <dgm:cxn modelId="{EED8D562-C4D2-45BB-817E-227067307736}" srcId="{F2DD335F-F4ED-427B-9143-27BE63843845}" destId="{F8A913BF-FF20-4BE3-AB5E-0F7AA51F32B6}" srcOrd="0" destOrd="0" parTransId="{B94A8C1F-8663-48DC-AFE0-ED9153CDDB04}" sibTransId="{60D3BD74-18BE-4E7C-B4DB-328BDD094F37}"/>
    <dgm:cxn modelId="{329FA446-1FDD-4A0E-9441-6914A3904DB3}" type="presOf" srcId="{151543BC-AEBE-4068-BE93-39163CC15B0C}" destId="{67A478BE-7EDA-4AC0-9240-BEECD2C1B112}" srcOrd="1" destOrd="0" presId="urn:microsoft.com/office/officeart/2005/8/layout/hierarchy2"/>
    <dgm:cxn modelId="{D47E3F49-94AB-465C-AACE-F945EB1F9BA4}" type="presOf" srcId="{FF3DB6AF-A4DE-4E13-AE14-D96D5C0A1A8B}" destId="{5156EE79-8EF5-461E-AB61-DF6007AD0779}" srcOrd="1" destOrd="0" presId="urn:microsoft.com/office/officeart/2005/8/layout/hierarchy2"/>
    <dgm:cxn modelId="{0082456A-71B1-4BF0-8C7C-3119CEEC6AAE}" type="presOf" srcId="{F8A913BF-FF20-4BE3-AB5E-0F7AA51F32B6}" destId="{037CC688-649A-434F-9080-67500DD1A79D}" srcOrd="0" destOrd="0" presId="urn:microsoft.com/office/officeart/2005/8/layout/hierarchy2"/>
    <dgm:cxn modelId="{E76AA94C-DDC6-46E9-9B32-37C5F5299BC9}" srcId="{20A65034-31C8-4FB9-B35A-01908CBDDB35}" destId="{F77BAF7A-175C-4003-A6AA-24E76EF32702}" srcOrd="0" destOrd="0" parTransId="{06E1B8E6-917A-4BFE-B4CD-67A90C88741F}" sibTransId="{5418DC28-54AB-4167-B8C4-10240D4FCB1D}"/>
    <dgm:cxn modelId="{070B5E4F-8062-42BA-BBB0-464E50DCDB9D}" type="presOf" srcId="{20A65034-31C8-4FB9-B35A-01908CBDDB35}" destId="{7CFDB172-E668-43FE-B146-64584C675B7A}" srcOrd="0" destOrd="0" presId="urn:microsoft.com/office/officeart/2005/8/layout/hierarchy2"/>
    <dgm:cxn modelId="{913EA752-AAC5-4DC3-8396-33E249EBEBA0}" type="presOf" srcId="{36061C26-038C-48A2-8176-FC82F637E77E}" destId="{4D5C558E-2E7D-4D1A-ABA2-D5D2DD86206F}" srcOrd="0" destOrd="0" presId="urn:microsoft.com/office/officeart/2005/8/layout/hierarchy2"/>
    <dgm:cxn modelId="{36FDD673-AD85-4573-BB5A-6232ED1BE70C}" type="presOf" srcId="{7E301767-8ADB-4167-BA15-EC4ED536CDF3}" destId="{068C6179-719E-4B47-9EBE-F32060C437F0}" srcOrd="1" destOrd="0" presId="urn:microsoft.com/office/officeart/2005/8/layout/hierarchy2"/>
    <dgm:cxn modelId="{A30AB156-21A4-4740-ABBE-DD7998798B1F}" type="presOf" srcId="{FA135B7F-2613-4B80-BDFC-5E6ED5D1C14D}" destId="{78FFD0A5-EFF7-4D75-9190-24A2A39A0A14}" srcOrd="0" destOrd="0" presId="urn:microsoft.com/office/officeart/2005/8/layout/hierarchy2"/>
    <dgm:cxn modelId="{005F5477-816A-4C77-91D3-EE85041AFD2F}" type="presOf" srcId="{151543BC-AEBE-4068-BE93-39163CC15B0C}" destId="{68A85DED-C01F-403C-9517-F2C92D2E1D99}" srcOrd="0" destOrd="0" presId="urn:microsoft.com/office/officeart/2005/8/layout/hierarchy2"/>
    <dgm:cxn modelId="{C0486979-4AA4-4DD0-BE83-89FBB6E59BAD}" srcId="{0417665F-05DB-447F-B5CF-5767FCC0E66D}" destId="{20A65034-31C8-4FB9-B35A-01908CBDDB35}" srcOrd="0" destOrd="0" parTransId="{36061C26-038C-48A2-8176-FC82F637E77E}" sibTransId="{82371B03-B973-4BE5-8950-B7F0D1CAA83F}"/>
    <dgm:cxn modelId="{D34CAC80-206F-497F-970B-A39B06FADD2C}" type="presOf" srcId="{B1AE1026-D2A0-47C2-8B3D-C6B0156D358B}" destId="{6CDEF2D0-E275-4921-BA3B-84ABC851091F}" srcOrd="0" destOrd="0" presId="urn:microsoft.com/office/officeart/2005/8/layout/hierarchy2"/>
    <dgm:cxn modelId="{00AB788A-792D-4147-8436-4B06D89FCD1B}" type="presOf" srcId="{0417665F-05DB-447F-B5CF-5767FCC0E66D}" destId="{3D4DFC46-14FD-44CF-889B-312D881097D2}" srcOrd="0" destOrd="0" presId="urn:microsoft.com/office/officeart/2005/8/layout/hierarchy2"/>
    <dgm:cxn modelId="{AED34FA7-357A-4736-AAFC-70A1B66A8925}" type="presOf" srcId="{06E1B8E6-917A-4BFE-B4CD-67A90C88741F}" destId="{938E7890-3687-42DC-855E-CB4ABC65476D}" srcOrd="1" destOrd="0" presId="urn:microsoft.com/office/officeart/2005/8/layout/hierarchy2"/>
    <dgm:cxn modelId="{29F6EEB2-A122-4A98-AFBD-83511EBF5CD3}" type="presOf" srcId="{2E56F678-C1CE-4892-BC9F-D88898E69FD5}" destId="{484FF441-C91D-4E7A-BC24-9D042BC822F3}" srcOrd="0" destOrd="0" presId="urn:microsoft.com/office/officeart/2005/8/layout/hierarchy2"/>
    <dgm:cxn modelId="{E18B8FB4-B860-4E74-A870-F6554E301CD2}" type="presOf" srcId="{9C6E211D-B358-45C5-95D3-C96B3D66FDB2}" destId="{42EAD14C-C4CD-43F4-BBC5-79864427DD73}" srcOrd="0" destOrd="0" presId="urn:microsoft.com/office/officeart/2005/8/layout/hierarchy2"/>
    <dgm:cxn modelId="{F6280BC0-E4AE-4BFC-938A-510262354F90}" type="presOf" srcId="{0A9FB55B-D1A7-4307-8A08-CC8062B73331}" destId="{A8E92269-108D-40EB-979D-DA3CEFA1FF1C}" srcOrd="1" destOrd="0" presId="urn:microsoft.com/office/officeart/2005/8/layout/hierarchy2"/>
    <dgm:cxn modelId="{D19D93C6-86D4-443D-9CA0-6490B1D18616}" type="presOf" srcId="{F2DD335F-F4ED-427B-9143-27BE63843845}" destId="{398C20A5-A9D8-4D3E-B587-799A3BB16507}" srcOrd="0" destOrd="0" presId="urn:microsoft.com/office/officeart/2005/8/layout/hierarchy2"/>
    <dgm:cxn modelId="{C0C9B3D1-A740-4616-A98F-5A4A0EC01948}" srcId="{2E56F678-C1CE-4892-BC9F-D88898E69FD5}" destId="{AB428304-461C-4EF2-8AB5-72E61F1D457B}" srcOrd="2" destOrd="0" parTransId="{151543BC-AEBE-4068-BE93-39163CC15B0C}" sibTransId="{3A0F74E7-D9A7-4A57-8BC0-85238CF5478F}"/>
    <dgm:cxn modelId="{C14EDBD1-A735-4FED-AE92-495AC30A48E4}" type="presOf" srcId="{9F41907F-BB90-49A4-8E97-05E5E602AA08}" destId="{2456E607-9E9A-461B-9DA8-D9F7AFDF1055}" srcOrd="0" destOrd="0" presId="urn:microsoft.com/office/officeart/2005/8/layout/hierarchy2"/>
    <dgm:cxn modelId="{4839C0D2-6618-439C-B7B2-186067D6EEB7}" srcId="{B1AE1026-D2A0-47C2-8B3D-C6B0156D358B}" destId="{F2DD335F-F4ED-427B-9143-27BE63843845}" srcOrd="0" destOrd="0" parTransId="{8889FCFF-0902-4D6E-9951-6CD429DB888B}" sibTransId="{447E591A-B8DE-4930-BE32-F339B98FD4F3}"/>
    <dgm:cxn modelId="{6BBD61D8-73FE-4E58-93BF-FDFEF4B836AD}" type="presOf" srcId="{B94A8C1F-8663-48DC-AFE0-ED9153CDDB04}" destId="{E701DB57-D095-4995-BA9F-3DC318F851BB}" srcOrd="0" destOrd="0" presId="urn:microsoft.com/office/officeart/2005/8/layout/hierarchy2"/>
    <dgm:cxn modelId="{2C152BD9-AB8F-4DA3-970C-6B9B48702F8B}" type="presOf" srcId="{777E2D03-330E-43C8-A439-09671C3F191F}" destId="{33B9F075-4423-4B3D-A2BD-A73956F1955D}" srcOrd="0" destOrd="0" presId="urn:microsoft.com/office/officeart/2005/8/layout/hierarchy2"/>
    <dgm:cxn modelId="{92A0EDDC-2ADD-4592-9705-18201C0D7A77}" srcId="{2E56F678-C1CE-4892-BC9F-D88898E69FD5}" destId="{05CD4DBB-775F-4F64-B7B3-2A8FB6878FB6}" srcOrd="1" destOrd="0" parTransId="{7E301767-8ADB-4167-BA15-EC4ED536CDF3}" sibTransId="{BA73F853-FE33-4BBC-8D45-84658BD94781}"/>
    <dgm:cxn modelId="{9C1AEADF-F50B-4331-9D25-19AEDF04AC92}" type="presOf" srcId="{9C6E211D-B358-45C5-95D3-C96B3D66FDB2}" destId="{2D5F6FEF-BACB-4FE7-B689-8A9CFA42D76E}" srcOrd="1" destOrd="0" presId="urn:microsoft.com/office/officeart/2005/8/layout/hierarchy2"/>
    <dgm:cxn modelId="{76E6D0E2-CAA0-47F4-8F29-FEC4AD627595}" srcId="{CB36CA1F-DC00-49FC-9F39-3899387403F7}" destId="{70EB503F-3A9B-46F0-8303-EF97445EEC83}" srcOrd="0" destOrd="0" parTransId="{FF3DB6AF-A4DE-4E13-AE14-D96D5C0A1A8B}" sibTransId="{C09D8828-D1EC-4445-AC28-913742F85FBF}"/>
    <dgm:cxn modelId="{5CE56FE7-CD00-4654-A079-0F55D64818D8}" type="presOf" srcId="{05CD4DBB-775F-4F64-B7B3-2A8FB6878FB6}" destId="{FE57452C-E001-4B6F-B3D9-B5C2BCE6A1ED}" srcOrd="0" destOrd="0" presId="urn:microsoft.com/office/officeart/2005/8/layout/hierarchy2"/>
    <dgm:cxn modelId="{9168C7F0-18A0-4503-B77D-2800B629C312}" type="presOf" srcId="{11F84FE5-D2A8-4928-A291-B5915D3D9955}" destId="{AC917292-0880-4240-9CF8-AB0D0F2B0832}" srcOrd="0" destOrd="0" presId="urn:microsoft.com/office/officeart/2005/8/layout/hierarchy2"/>
    <dgm:cxn modelId="{B6D60DF1-8A9D-43A8-9226-172F5D18A382}" type="presOf" srcId="{D66DAC0E-D6F2-470E-A02F-6C7E94390031}" destId="{5F5B8F60-B6E3-4D33-8006-A534B5219659}" srcOrd="0" destOrd="0" presId="urn:microsoft.com/office/officeart/2005/8/layout/hierarchy2"/>
    <dgm:cxn modelId="{798E3BF1-89A4-4EAC-BF19-C5E5A968BEE3}" srcId="{FA135B7F-2613-4B80-BDFC-5E6ED5D1C14D}" destId="{0520DB01-5CDA-4B89-ABBB-14C2DA83042A}" srcOrd="0" destOrd="0" parTransId="{7AA7E7C8-28F5-4795-AD69-71F96663B848}" sibTransId="{9965978E-C79C-411E-9C9B-DD5223ACF6B8}"/>
    <dgm:cxn modelId="{A3FC66FD-7842-41C6-B8BF-E836BD8387BD}" type="presOf" srcId="{D66DAC0E-D6F2-470E-A02F-6C7E94390031}" destId="{974EA6F0-7E42-4CD5-BFEE-3A3BF1F9DA7E}" srcOrd="1" destOrd="0" presId="urn:microsoft.com/office/officeart/2005/8/layout/hierarchy2"/>
    <dgm:cxn modelId="{86FEB9FD-0E4A-4361-838D-55E96663BF06}" srcId="{F2DD335F-F4ED-427B-9143-27BE63843845}" destId="{FA135B7F-2613-4B80-BDFC-5E6ED5D1C14D}" srcOrd="1" destOrd="0" parTransId="{9C6E211D-B358-45C5-95D3-C96B3D66FDB2}" sibTransId="{14C1B338-1697-457F-B7F9-3F005F6B8871}"/>
    <dgm:cxn modelId="{94345929-E09C-4CE6-BAAC-97005FC6C0EC}" type="presParOf" srcId="{6CDEF2D0-E275-4921-BA3B-84ABC851091F}" destId="{6BD5A947-8166-447A-B304-C2F64D6C456A}" srcOrd="0" destOrd="0" presId="urn:microsoft.com/office/officeart/2005/8/layout/hierarchy2"/>
    <dgm:cxn modelId="{4085F9ED-E667-4405-9042-6389E75FE004}" type="presParOf" srcId="{6BD5A947-8166-447A-B304-C2F64D6C456A}" destId="{398C20A5-A9D8-4D3E-B587-799A3BB16507}" srcOrd="0" destOrd="0" presId="urn:microsoft.com/office/officeart/2005/8/layout/hierarchy2"/>
    <dgm:cxn modelId="{DA17A97C-BDF5-4E07-8018-53217C28773C}" type="presParOf" srcId="{6BD5A947-8166-447A-B304-C2F64D6C456A}" destId="{E5EECC48-296F-4977-9549-5478D27AA71E}" srcOrd="1" destOrd="0" presId="urn:microsoft.com/office/officeart/2005/8/layout/hierarchy2"/>
    <dgm:cxn modelId="{0195C1B1-0219-4B5B-B4E4-1A3B8751F3C4}" type="presParOf" srcId="{E5EECC48-296F-4977-9549-5478D27AA71E}" destId="{E701DB57-D095-4995-BA9F-3DC318F851BB}" srcOrd="0" destOrd="0" presId="urn:microsoft.com/office/officeart/2005/8/layout/hierarchy2"/>
    <dgm:cxn modelId="{AC0439F0-117C-4308-A075-53F8CE8DF46D}" type="presParOf" srcId="{E701DB57-D095-4995-BA9F-3DC318F851BB}" destId="{8532DA87-15CF-41DC-A6ED-D536B73B26D5}" srcOrd="0" destOrd="0" presId="urn:microsoft.com/office/officeart/2005/8/layout/hierarchy2"/>
    <dgm:cxn modelId="{DE0254E8-7F61-4109-AE1C-3CBC6807241F}" type="presParOf" srcId="{E5EECC48-296F-4977-9549-5478D27AA71E}" destId="{66E6AE2D-E424-401E-BE98-13D9C7C8E64F}" srcOrd="1" destOrd="0" presId="urn:microsoft.com/office/officeart/2005/8/layout/hierarchy2"/>
    <dgm:cxn modelId="{585288A0-A643-41BE-B799-F2CB911AB827}" type="presParOf" srcId="{66E6AE2D-E424-401E-BE98-13D9C7C8E64F}" destId="{037CC688-649A-434F-9080-67500DD1A79D}" srcOrd="0" destOrd="0" presId="urn:microsoft.com/office/officeart/2005/8/layout/hierarchy2"/>
    <dgm:cxn modelId="{867B5E5F-12F2-4BA5-8DA4-B6BCC6372FA8}" type="presParOf" srcId="{66E6AE2D-E424-401E-BE98-13D9C7C8E64F}" destId="{C0952350-77B3-4279-8F92-FF05E01C1691}" srcOrd="1" destOrd="0" presId="urn:microsoft.com/office/officeart/2005/8/layout/hierarchy2"/>
    <dgm:cxn modelId="{01729D0F-9200-48B8-904B-C498C80D63D6}" type="presParOf" srcId="{C0952350-77B3-4279-8F92-FF05E01C1691}" destId="{33B9F075-4423-4B3D-A2BD-A73956F1955D}" srcOrd="0" destOrd="0" presId="urn:microsoft.com/office/officeart/2005/8/layout/hierarchy2"/>
    <dgm:cxn modelId="{381DC385-54FB-4CEB-84B4-8595A2526F86}" type="presParOf" srcId="{33B9F075-4423-4B3D-A2BD-A73956F1955D}" destId="{D409D1B5-8445-4A64-8086-7FE53A8B3E24}" srcOrd="0" destOrd="0" presId="urn:microsoft.com/office/officeart/2005/8/layout/hierarchy2"/>
    <dgm:cxn modelId="{1F36CB35-5DB4-4AAD-ADC6-7C8E24AE4AC9}" type="presParOf" srcId="{C0952350-77B3-4279-8F92-FF05E01C1691}" destId="{C7214047-2809-48BC-9810-4DD98B40D464}" srcOrd="1" destOrd="0" presId="urn:microsoft.com/office/officeart/2005/8/layout/hierarchy2"/>
    <dgm:cxn modelId="{AD65D5B5-DB60-452A-8225-9DC02DFF7A81}" type="presParOf" srcId="{C7214047-2809-48BC-9810-4DD98B40D464}" destId="{66091779-FD2E-4FDC-86F2-2AC227D5816C}" srcOrd="0" destOrd="0" presId="urn:microsoft.com/office/officeart/2005/8/layout/hierarchy2"/>
    <dgm:cxn modelId="{F16E90AE-9DEA-4CC7-808E-5069158CA875}" type="presParOf" srcId="{C7214047-2809-48BC-9810-4DD98B40D464}" destId="{6E3562EA-6D04-4E9B-A3D1-A1F6DC869A7B}" srcOrd="1" destOrd="0" presId="urn:microsoft.com/office/officeart/2005/8/layout/hierarchy2"/>
    <dgm:cxn modelId="{4ED22EFB-0374-46DB-8A4A-2A90BFDE466E}" type="presParOf" srcId="{6E3562EA-6D04-4E9B-A3D1-A1F6DC869A7B}" destId="{69ABC5AB-FD09-427D-B12C-5C8B1CBD2726}" srcOrd="0" destOrd="0" presId="urn:microsoft.com/office/officeart/2005/8/layout/hierarchy2"/>
    <dgm:cxn modelId="{6956D341-34C9-4D58-9C76-570300407915}" type="presParOf" srcId="{69ABC5AB-FD09-427D-B12C-5C8B1CBD2726}" destId="{5156EE79-8EF5-461E-AB61-DF6007AD0779}" srcOrd="0" destOrd="0" presId="urn:microsoft.com/office/officeart/2005/8/layout/hierarchy2"/>
    <dgm:cxn modelId="{12A5BBBC-C885-4416-8E2B-1E88C0BE4531}" type="presParOf" srcId="{6E3562EA-6D04-4E9B-A3D1-A1F6DC869A7B}" destId="{C27DD1E1-701E-4C8F-8174-E6B8B2DC4D15}" srcOrd="1" destOrd="0" presId="urn:microsoft.com/office/officeart/2005/8/layout/hierarchy2"/>
    <dgm:cxn modelId="{72CFA053-BEEA-45F2-ABAB-90F244519195}" type="presParOf" srcId="{C27DD1E1-701E-4C8F-8174-E6B8B2DC4D15}" destId="{5B8380FE-0DCB-4F6C-B2BC-0BBB10FD4D3D}" srcOrd="0" destOrd="0" presId="urn:microsoft.com/office/officeart/2005/8/layout/hierarchy2"/>
    <dgm:cxn modelId="{99BF444A-8715-4CC5-A9FA-0AF4C57DF362}" type="presParOf" srcId="{C27DD1E1-701E-4C8F-8174-E6B8B2DC4D15}" destId="{364F520D-3FEF-4E8D-A45A-CCC229C7AAAB}" srcOrd="1" destOrd="0" presId="urn:microsoft.com/office/officeart/2005/8/layout/hierarchy2"/>
    <dgm:cxn modelId="{16511238-1BC2-45A1-BC67-5954B2F02753}" type="presParOf" srcId="{E5EECC48-296F-4977-9549-5478D27AA71E}" destId="{42EAD14C-C4CD-43F4-BBC5-79864427DD73}" srcOrd="2" destOrd="0" presId="urn:microsoft.com/office/officeart/2005/8/layout/hierarchy2"/>
    <dgm:cxn modelId="{FF6DEB0A-39A3-4001-9636-16F36B109237}" type="presParOf" srcId="{42EAD14C-C4CD-43F4-BBC5-79864427DD73}" destId="{2D5F6FEF-BACB-4FE7-B689-8A9CFA42D76E}" srcOrd="0" destOrd="0" presId="urn:microsoft.com/office/officeart/2005/8/layout/hierarchy2"/>
    <dgm:cxn modelId="{F9152E3C-CA4E-4B34-BCA1-0AFFBB2AFA61}" type="presParOf" srcId="{E5EECC48-296F-4977-9549-5478D27AA71E}" destId="{81B8013D-90D5-45A9-8B4B-BF7D3BD54942}" srcOrd="3" destOrd="0" presId="urn:microsoft.com/office/officeart/2005/8/layout/hierarchy2"/>
    <dgm:cxn modelId="{D46B5314-1213-4C84-96C2-E5C6F13E5B97}" type="presParOf" srcId="{81B8013D-90D5-45A9-8B4B-BF7D3BD54942}" destId="{78FFD0A5-EFF7-4D75-9190-24A2A39A0A14}" srcOrd="0" destOrd="0" presId="urn:microsoft.com/office/officeart/2005/8/layout/hierarchy2"/>
    <dgm:cxn modelId="{63230BD2-996B-492A-B97C-CF3E30F53A86}" type="presParOf" srcId="{81B8013D-90D5-45A9-8B4B-BF7D3BD54942}" destId="{2B786ED4-C331-4CCB-A219-049FDEC12BC1}" srcOrd="1" destOrd="0" presId="urn:microsoft.com/office/officeart/2005/8/layout/hierarchy2"/>
    <dgm:cxn modelId="{DC21766B-7C6F-44FA-A01E-1CE05AEDF45B}" type="presParOf" srcId="{2B786ED4-C331-4CCB-A219-049FDEC12BC1}" destId="{E8CC1104-E240-42BE-900E-835E00B649B3}" srcOrd="0" destOrd="0" presId="urn:microsoft.com/office/officeart/2005/8/layout/hierarchy2"/>
    <dgm:cxn modelId="{00631ABA-BF8D-40B6-825E-3B98EE092C17}" type="presParOf" srcId="{E8CC1104-E240-42BE-900E-835E00B649B3}" destId="{DB6F332D-DB1E-42F9-B0F5-86DE58B9A006}" srcOrd="0" destOrd="0" presId="urn:microsoft.com/office/officeart/2005/8/layout/hierarchy2"/>
    <dgm:cxn modelId="{66BE95FD-C832-468A-A123-32BA56620E2A}" type="presParOf" srcId="{2B786ED4-C331-4CCB-A219-049FDEC12BC1}" destId="{12A24013-BD94-4075-B65C-E72D4CC5DA9F}" srcOrd="1" destOrd="0" presId="urn:microsoft.com/office/officeart/2005/8/layout/hierarchy2"/>
    <dgm:cxn modelId="{83E96A93-E61E-41CE-AEED-68CD3D3E9554}" type="presParOf" srcId="{12A24013-BD94-4075-B65C-E72D4CC5DA9F}" destId="{B8B76B01-ABE5-4B2A-967E-5B81E7EB1BEB}" srcOrd="0" destOrd="0" presId="urn:microsoft.com/office/officeart/2005/8/layout/hierarchy2"/>
    <dgm:cxn modelId="{2390B178-E5BA-4797-A869-D894E18B8BE7}" type="presParOf" srcId="{12A24013-BD94-4075-B65C-E72D4CC5DA9F}" destId="{153D918C-2E6B-4614-A103-50E828FE18BA}" srcOrd="1" destOrd="0" presId="urn:microsoft.com/office/officeart/2005/8/layout/hierarchy2"/>
    <dgm:cxn modelId="{605C0DCD-8014-4532-9B25-C8589352B6DA}" type="presParOf" srcId="{153D918C-2E6B-4614-A103-50E828FE18BA}" destId="{5F5B8F60-B6E3-4D33-8006-A534B5219659}" srcOrd="0" destOrd="0" presId="urn:microsoft.com/office/officeart/2005/8/layout/hierarchy2"/>
    <dgm:cxn modelId="{32B72603-58ED-402C-82CA-7DBAE3263DC3}" type="presParOf" srcId="{5F5B8F60-B6E3-4D33-8006-A534B5219659}" destId="{974EA6F0-7E42-4CD5-BFEE-3A3BF1F9DA7E}" srcOrd="0" destOrd="0" presId="urn:microsoft.com/office/officeart/2005/8/layout/hierarchy2"/>
    <dgm:cxn modelId="{01351134-5B24-4C71-9E4F-7D0015D260F4}" type="presParOf" srcId="{153D918C-2E6B-4614-A103-50E828FE18BA}" destId="{538F3372-CE0D-4542-85F9-3B6CD7763FB3}" srcOrd="1" destOrd="0" presId="urn:microsoft.com/office/officeart/2005/8/layout/hierarchy2"/>
    <dgm:cxn modelId="{5E2BA61E-42E8-431A-998D-2749655B87C7}" type="presParOf" srcId="{538F3372-CE0D-4542-85F9-3B6CD7763FB3}" destId="{484FF441-C91D-4E7A-BC24-9D042BC822F3}" srcOrd="0" destOrd="0" presId="urn:microsoft.com/office/officeart/2005/8/layout/hierarchy2"/>
    <dgm:cxn modelId="{B9CF5182-36AF-4349-9D1F-8B01B7960D15}" type="presParOf" srcId="{538F3372-CE0D-4542-85F9-3B6CD7763FB3}" destId="{9ECE1F91-50F5-4017-B313-AE0D00533061}" srcOrd="1" destOrd="0" presId="urn:microsoft.com/office/officeart/2005/8/layout/hierarchy2"/>
    <dgm:cxn modelId="{0AA600A8-52E3-4D0E-8106-0501B7712F59}" type="presParOf" srcId="{9ECE1F91-50F5-4017-B313-AE0D00533061}" destId="{52C33EA9-1F67-42E9-95A3-083353CEDF6A}" srcOrd="0" destOrd="0" presId="urn:microsoft.com/office/officeart/2005/8/layout/hierarchy2"/>
    <dgm:cxn modelId="{2C645C70-E028-4CA0-86BE-36BA59BA2405}" type="presParOf" srcId="{52C33EA9-1F67-42E9-95A3-083353CEDF6A}" destId="{A8E92269-108D-40EB-979D-DA3CEFA1FF1C}" srcOrd="0" destOrd="0" presId="urn:microsoft.com/office/officeart/2005/8/layout/hierarchy2"/>
    <dgm:cxn modelId="{A722CF5E-7E1B-4098-B32E-F44EA7AAEF50}" type="presParOf" srcId="{9ECE1F91-50F5-4017-B313-AE0D00533061}" destId="{C8753729-E2B8-450F-9128-731EC0602952}" srcOrd="1" destOrd="0" presId="urn:microsoft.com/office/officeart/2005/8/layout/hierarchy2"/>
    <dgm:cxn modelId="{95748031-3B4E-462E-8977-F850698C7B79}" type="presParOf" srcId="{C8753729-E2B8-450F-9128-731EC0602952}" destId="{2456E607-9E9A-461B-9DA8-D9F7AFDF1055}" srcOrd="0" destOrd="0" presId="urn:microsoft.com/office/officeart/2005/8/layout/hierarchy2"/>
    <dgm:cxn modelId="{1AEDFA4B-6557-40E7-B021-84C879955C06}" type="presParOf" srcId="{C8753729-E2B8-450F-9128-731EC0602952}" destId="{F581CF7D-63D0-46D6-BD41-50B5A9048593}" srcOrd="1" destOrd="0" presId="urn:microsoft.com/office/officeart/2005/8/layout/hierarchy2"/>
    <dgm:cxn modelId="{73EAF567-377F-44EF-82B1-118431D16B49}" type="presParOf" srcId="{9ECE1F91-50F5-4017-B313-AE0D00533061}" destId="{E11CDAD6-EF43-4F94-BA41-40CBC44693B1}" srcOrd="2" destOrd="0" presId="urn:microsoft.com/office/officeart/2005/8/layout/hierarchy2"/>
    <dgm:cxn modelId="{CCA282B7-BAA7-4F58-BF63-4364441181D5}" type="presParOf" srcId="{E11CDAD6-EF43-4F94-BA41-40CBC44693B1}" destId="{068C6179-719E-4B47-9EBE-F32060C437F0}" srcOrd="0" destOrd="0" presId="urn:microsoft.com/office/officeart/2005/8/layout/hierarchy2"/>
    <dgm:cxn modelId="{A7EECB15-BB89-4218-9B6A-828BDE785D62}" type="presParOf" srcId="{9ECE1F91-50F5-4017-B313-AE0D00533061}" destId="{74CBADCE-7DBB-49C9-AB2B-4F4E54499CFA}" srcOrd="3" destOrd="0" presId="urn:microsoft.com/office/officeart/2005/8/layout/hierarchy2"/>
    <dgm:cxn modelId="{71991261-68CD-4052-9C02-2FA96EF86DB2}" type="presParOf" srcId="{74CBADCE-7DBB-49C9-AB2B-4F4E54499CFA}" destId="{FE57452C-E001-4B6F-B3D9-B5C2BCE6A1ED}" srcOrd="0" destOrd="0" presId="urn:microsoft.com/office/officeart/2005/8/layout/hierarchy2"/>
    <dgm:cxn modelId="{8322BC54-59BF-4F92-8A38-31B5C1777708}" type="presParOf" srcId="{74CBADCE-7DBB-49C9-AB2B-4F4E54499CFA}" destId="{B0A9A8DF-F323-4D69-9E2D-187487BA5A16}" srcOrd="1" destOrd="0" presId="urn:microsoft.com/office/officeart/2005/8/layout/hierarchy2"/>
    <dgm:cxn modelId="{AC5E3E87-99DF-410B-884D-5387BE8BF27E}" type="presParOf" srcId="{9ECE1F91-50F5-4017-B313-AE0D00533061}" destId="{68A85DED-C01F-403C-9517-F2C92D2E1D99}" srcOrd="4" destOrd="0" presId="urn:microsoft.com/office/officeart/2005/8/layout/hierarchy2"/>
    <dgm:cxn modelId="{0F428C0F-4F49-45B7-8B90-52606DFE37E3}" type="presParOf" srcId="{68A85DED-C01F-403C-9517-F2C92D2E1D99}" destId="{67A478BE-7EDA-4AC0-9240-BEECD2C1B112}" srcOrd="0" destOrd="0" presId="urn:microsoft.com/office/officeart/2005/8/layout/hierarchy2"/>
    <dgm:cxn modelId="{0CCC9EC5-D980-48B3-85C4-E6417302E502}" type="presParOf" srcId="{9ECE1F91-50F5-4017-B313-AE0D00533061}" destId="{ECB87CAF-2DB1-4330-A83A-E171394034A5}" srcOrd="5" destOrd="0" presId="urn:microsoft.com/office/officeart/2005/8/layout/hierarchy2"/>
    <dgm:cxn modelId="{5F08FF8A-1363-4ADC-ADAA-BBE814FD38D8}" type="presParOf" srcId="{ECB87CAF-2DB1-4330-A83A-E171394034A5}" destId="{E5B3CEF5-212B-4333-BDA5-5231AF422114}" srcOrd="0" destOrd="0" presId="urn:microsoft.com/office/officeart/2005/8/layout/hierarchy2"/>
    <dgm:cxn modelId="{C44E6BA1-4CE2-4FA4-97BB-2CFB7DFB8A5C}" type="presParOf" srcId="{ECB87CAF-2DB1-4330-A83A-E171394034A5}" destId="{21C1B8C2-43C8-48BF-9746-CB1D67DECABF}" srcOrd="1" destOrd="0" presId="urn:microsoft.com/office/officeart/2005/8/layout/hierarchy2"/>
    <dgm:cxn modelId="{EC60D6AA-F813-467B-8D4A-3037889785DB}" type="presParOf" srcId="{2B786ED4-C331-4CCB-A219-049FDEC12BC1}" destId="{AC917292-0880-4240-9CF8-AB0D0F2B0832}" srcOrd="2" destOrd="0" presId="urn:microsoft.com/office/officeart/2005/8/layout/hierarchy2"/>
    <dgm:cxn modelId="{0EA3C7E5-B3D8-42B3-AD8C-9AC35B3D296A}" type="presParOf" srcId="{AC917292-0880-4240-9CF8-AB0D0F2B0832}" destId="{E4BF694D-E775-4639-8D69-EA549226CA94}" srcOrd="0" destOrd="0" presId="urn:microsoft.com/office/officeart/2005/8/layout/hierarchy2"/>
    <dgm:cxn modelId="{05244670-F56F-4E14-BE19-4FB9BAA68C65}" type="presParOf" srcId="{2B786ED4-C331-4CCB-A219-049FDEC12BC1}" destId="{37B81F9F-4D8B-4846-8416-F2DF3B678FAA}" srcOrd="3" destOrd="0" presId="urn:microsoft.com/office/officeart/2005/8/layout/hierarchy2"/>
    <dgm:cxn modelId="{6871B613-A784-4D7E-8341-4C29CB3B6D3C}" type="presParOf" srcId="{37B81F9F-4D8B-4846-8416-F2DF3B678FAA}" destId="{3D4DFC46-14FD-44CF-889B-312D881097D2}" srcOrd="0" destOrd="0" presId="urn:microsoft.com/office/officeart/2005/8/layout/hierarchy2"/>
    <dgm:cxn modelId="{7BE0AD6A-2439-429A-89BE-E274F9205FA6}" type="presParOf" srcId="{37B81F9F-4D8B-4846-8416-F2DF3B678FAA}" destId="{917D5023-7B29-411C-A5D9-8EC5EA9E9182}" srcOrd="1" destOrd="0" presId="urn:microsoft.com/office/officeart/2005/8/layout/hierarchy2"/>
    <dgm:cxn modelId="{18867677-60D4-489B-80B4-09B88776CA1C}" type="presParOf" srcId="{917D5023-7B29-411C-A5D9-8EC5EA9E9182}" destId="{4D5C558E-2E7D-4D1A-ABA2-D5D2DD86206F}" srcOrd="0" destOrd="0" presId="urn:microsoft.com/office/officeart/2005/8/layout/hierarchy2"/>
    <dgm:cxn modelId="{0F018217-FC4B-48D8-923D-74FFB846A6CA}" type="presParOf" srcId="{4D5C558E-2E7D-4D1A-ABA2-D5D2DD86206F}" destId="{EC993B32-D076-4951-AEE7-4200E341C468}" srcOrd="0" destOrd="0" presId="urn:microsoft.com/office/officeart/2005/8/layout/hierarchy2"/>
    <dgm:cxn modelId="{433ACF3E-B545-468A-95C7-3C51573E235F}" type="presParOf" srcId="{917D5023-7B29-411C-A5D9-8EC5EA9E9182}" destId="{2E1CE949-7538-4875-A596-272E93252598}" srcOrd="1" destOrd="0" presId="urn:microsoft.com/office/officeart/2005/8/layout/hierarchy2"/>
    <dgm:cxn modelId="{F573143D-9F2C-48C3-9388-9D27E0A1FB8D}" type="presParOf" srcId="{2E1CE949-7538-4875-A596-272E93252598}" destId="{7CFDB172-E668-43FE-B146-64584C675B7A}" srcOrd="0" destOrd="0" presId="urn:microsoft.com/office/officeart/2005/8/layout/hierarchy2"/>
    <dgm:cxn modelId="{A44D3BE0-99B3-4DA8-8A96-B11F499B4E6A}" type="presParOf" srcId="{2E1CE949-7538-4875-A596-272E93252598}" destId="{36379834-7B61-43DE-BE71-A16800DF47B8}" srcOrd="1" destOrd="0" presId="urn:microsoft.com/office/officeart/2005/8/layout/hierarchy2"/>
    <dgm:cxn modelId="{C22CF9F5-3B3B-4356-9E41-E51636FF4BDE}" type="presParOf" srcId="{36379834-7B61-43DE-BE71-A16800DF47B8}" destId="{AF3A758F-4CD4-4A21-B44A-EE5D60432290}" srcOrd="0" destOrd="0" presId="urn:microsoft.com/office/officeart/2005/8/layout/hierarchy2"/>
    <dgm:cxn modelId="{6388CF2F-1C64-4081-B4FD-D7C2DB2D9176}" type="presParOf" srcId="{AF3A758F-4CD4-4A21-B44A-EE5D60432290}" destId="{938E7890-3687-42DC-855E-CB4ABC65476D}" srcOrd="0" destOrd="0" presId="urn:microsoft.com/office/officeart/2005/8/layout/hierarchy2"/>
    <dgm:cxn modelId="{10AC88F1-5734-4DE8-A33E-CB28E2F446F0}" type="presParOf" srcId="{36379834-7B61-43DE-BE71-A16800DF47B8}" destId="{4B7B71BA-84E6-4924-AA79-3886DCAFA119}" srcOrd="1" destOrd="0" presId="urn:microsoft.com/office/officeart/2005/8/layout/hierarchy2"/>
    <dgm:cxn modelId="{02EFD368-6530-4D81-8DEC-A3BB0861EB60}" type="presParOf" srcId="{4B7B71BA-84E6-4924-AA79-3886DCAFA119}" destId="{EAD3BB15-FD98-48A1-AE91-B49E6520FB73}" srcOrd="0" destOrd="0" presId="urn:microsoft.com/office/officeart/2005/8/layout/hierarchy2"/>
    <dgm:cxn modelId="{5FDE2925-7A17-4087-AB7C-8D2589A7EFA3}" type="presParOf" srcId="{4B7B71BA-84E6-4924-AA79-3886DCAFA119}" destId="{18D337E8-52AE-4734-9779-0B4151CCD775}" srcOrd="1" destOrd="0" presId="urn:microsoft.com/office/officeart/2005/8/layout/hierarchy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dgm:pt modelId="{C1DD56FD-8541-4B87-B289-BB4A9F4FE4EA}">
      <dgm:prSet custT="1"/>
      <dgm:spPr>
        <a:blipFill>
          <a:blip xmlns:r="http://schemas.openxmlformats.org/officeDocument/2006/relationships" r:embed="rId1"/>
          <a:stretch>
            <a:fillRect/>
          </a:stretch>
        </a:blipFill>
      </dgm:spPr>
      <dgm:t>
        <a:bodyPr/>
        <a:lstStyle/>
        <a:p>
          <a:r>
            <a:rPr lang="zh-CN" altLang="en-US">
              <a:noFill/>
            </a:rPr>
            <a:t> </a:t>
          </a:r>
        </a:p>
      </dgm:t>
    </dgm:pt>
    <dgm:pt modelId="{A089A9E3-F74C-474E-BFB4-AE768D330D4E}" cxnId="{CFED224F-682C-44C9-A793-0C8FAA63B0D6}" type="parTrans">
      <dgm:prSet/>
      <dgm:spPr/>
      <dgm:t>
        <a:bodyPr/>
        <a:lstStyle/>
        <a:p>
          <a:endParaRPr lang="zh-CN" altLang="en-US" sz="3200"/>
        </a:p>
      </dgm:t>
    </dgm:pt>
    <dgm:pt modelId="{A28EAEE1-B752-49BF-8918-B4E358A0C6CC}" cxnId="{CFED224F-682C-44C9-A793-0C8FAA63B0D6}" type="sibTrans">
      <dgm:prSet custT="1"/>
      <dgm:spPr/>
      <dgm:t>
        <a:bodyPr/>
        <a:lstStyle/>
        <a:p>
          <a:endParaRPr lang="zh-CN" altLang="en-US" sz="1400"/>
        </a:p>
      </dgm:t>
    </dgm:pt>
    <dgm:pt modelId="{41F2C266-4A97-41BB-BF31-B7B52A7B3260}">
      <dgm:prSet custT="1"/>
      <dgm:spPr>
        <a:blipFill>
          <a:blip xmlns:r="http://schemas.openxmlformats.org/officeDocument/2006/relationships" r:embed="rId2"/>
          <a:stretch>
            <a:fillRect/>
          </a:stretch>
        </a:blipFill>
      </dgm:spPr>
      <dgm:t>
        <a:bodyPr/>
        <a:lstStyle/>
        <a:p>
          <a:r>
            <a:rPr lang="zh-CN" altLang="en-US">
              <a:noFill/>
            </a:rPr>
            <a:t> </a:t>
          </a:r>
        </a:p>
      </dgm:t>
    </dgm:pt>
    <dgm:pt modelId="{46CCE478-BBB2-45F4-8D80-08CD5EA0C277}" cxnId="{BBADCC05-D4CA-4A47-95E2-20D9E9A3F702}" type="parTrans">
      <dgm:prSet/>
      <dgm:spPr/>
      <dgm:t>
        <a:bodyPr/>
        <a:lstStyle/>
        <a:p>
          <a:endParaRPr lang="zh-CN" altLang="en-US" sz="3200"/>
        </a:p>
      </dgm:t>
    </dgm:pt>
    <dgm:pt modelId="{38CF7023-AFD3-4111-89A1-5FACC591B24B}" cxnId="{BBADCC05-D4CA-4A47-95E2-20D9E9A3F702}" type="sibTrans">
      <dgm:prSet custT="1"/>
      <dgm:spPr/>
      <dgm:t>
        <a:bodyPr/>
        <a:lstStyle/>
        <a:p>
          <a:endParaRPr lang="zh-CN" altLang="en-US" sz="1400"/>
        </a:p>
      </dgm:t>
    </dgm:pt>
    <dgm:pt modelId="{912FECB8-3D85-4C27-B4A1-FE45042E4604}">
      <dgm:prSet custT="1"/>
      <dgm:spPr>
        <a:blipFill>
          <a:blip xmlns:r="http://schemas.openxmlformats.org/officeDocument/2006/relationships" r:embed="rId3"/>
          <a:stretch>
            <a:fillRect/>
          </a:stretch>
        </a:blipFill>
      </dgm:spPr>
      <dgm:t>
        <a:bodyPr/>
        <a:lstStyle/>
        <a:p>
          <a:r>
            <a:rPr lang="zh-CN" altLang="en-US">
              <a:noFill/>
            </a:rPr>
            <a:t> </a:t>
          </a:r>
        </a:p>
      </dgm:t>
    </dgm:pt>
    <dgm:pt modelId="{E1AC82B9-1A0D-469B-AA76-09748AF87FD9}" cxnId="{4A9CC389-DD53-4448-BF71-BF328A5D3E89}" type="parTrans">
      <dgm:prSet/>
      <dgm:spPr/>
      <dgm:t>
        <a:bodyPr/>
        <a:lstStyle/>
        <a:p>
          <a:endParaRPr lang="zh-CN" altLang="en-US" sz="3200"/>
        </a:p>
      </dgm:t>
    </dgm:pt>
    <dgm:pt modelId="{8CC43198-BDC5-4748-99CD-A9997A2201A8}" cxnId="{4A9CC389-DD53-4448-BF71-BF328A5D3E89}" type="sibTrans">
      <dgm:prSet/>
      <dgm:spPr/>
      <dgm:t>
        <a:bodyPr/>
        <a:lstStyle/>
        <a:p>
          <a:endParaRPr lang="zh-CN" altLang="en-US" sz="3200"/>
        </a:p>
      </dgm:t>
    </dgm:pt>
    <dgm:pt modelId="{8E9E83E4-04BE-4573-B7C4-A800E90E98DF}">
      <dgm:prSet custT="1"/>
      <dgm:spPr/>
      <dgm:t>
        <a:bodyPr/>
        <a:lstStyle/>
        <a:p>
          <a:pPr rtl="0"/>
          <a:r>
            <a:rPr lang="en-US" altLang="zh-CN" sz="2000" dirty="0"/>
            <a:t>…</a:t>
          </a:r>
          <a:endParaRPr lang="zh-CN" sz="2000" dirty="0"/>
        </a:p>
      </dgm:t>
    </dgm:pt>
    <dgm:pt modelId="{3FDDF0B7-8141-4578-A4D4-0C681BE0B55D}" cxnId="{EA20FEF3-669C-4C78-9AF9-88FEBC132B41}" type="parTrans">
      <dgm:prSet/>
      <dgm:spPr/>
      <dgm:t>
        <a:bodyPr/>
        <a:lstStyle/>
        <a:p>
          <a:endParaRPr lang="zh-CN" altLang="en-US" sz="3200"/>
        </a:p>
      </dgm:t>
    </dgm:pt>
    <dgm:pt modelId="{51D1F71F-A5C9-426F-B3D5-4F6940487976}" cxnId="{EA20FEF3-669C-4C78-9AF9-88FEBC132B41}" type="sibTrans">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pt>
    <dgm:pt modelId="{FCD6CC03-B4F7-430C-98D0-115893192BDE}" type="pres">
      <dgm:prSet presAssocID="{C1DD56FD-8541-4B87-B289-BB4A9F4FE4EA}" presName="node" presStyleLbl="node1" presStyleIdx="0" presStyleCnt="4">
        <dgm:presLayoutVars>
          <dgm:bulletEnabled val="1"/>
        </dgm:presLayoutVars>
      </dgm:prSet>
      <dgm:spPr/>
    </dgm:pt>
    <dgm:pt modelId="{4EF64793-5BF1-44BB-A21B-0135AFBD46AF}" type="pres">
      <dgm:prSet presAssocID="{A28EAEE1-B752-49BF-8918-B4E358A0C6CC}" presName="sibTrans" presStyleLbl="sibTrans2D1" presStyleIdx="0" presStyleCnt="3"/>
      <dgm:spPr/>
    </dgm:pt>
    <dgm:pt modelId="{92E7D38F-E55A-42CB-B86C-837C0D9078A3}" type="pres">
      <dgm:prSet presAssocID="{A28EAEE1-B752-49BF-8918-B4E358A0C6CC}" presName="connectorText" presStyleLbl="sibTrans2D1" presStyleIdx="0" presStyleCnt="3"/>
      <dgm:spPr/>
    </dgm:pt>
    <dgm:pt modelId="{9FCB7101-7B41-4F46-B29A-8B98CB20ACF4}" type="pres">
      <dgm:prSet presAssocID="{41F2C266-4A97-41BB-BF31-B7B52A7B3260}" presName="node" presStyleLbl="node1" presStyleIdx="1" presStyleCnt="4" custScaleX="216739">
        <dgm:presLayoutVars>
          <dgm:bulletEnabled val="1"/>
        </dgm:presLayoutVars>
      </dgm:prSet>
      <dgm:spPr/>
    </dgm:pt>
    <dgm:pt modelId="{0E188FDA-3031-47C5-A37C-074F9C682AE9}" type="pres">
      <dgm:prSet presAssocID="{38CF7023-AFD3-4111-89A1-5FACC591B24B}" presName="sibTrans" presStyleLbl="sibTrans2D1" presStyleIdx="1" presStyleCnt="3"/>
      <dgm:spPr/>
    </dgm:pt>
    <dgm:pt modelId="{FF5E01BF-EA3A-461C-ABB2-916E996E420E}" type="pres">
      <dgm:prSet presAssocID="{38CF7023-AFD3-4111-89A1-5FACC591B24B}" presName="connectorText" presStyleLbl="sibTrans2D1" presStyleIdx="1" presStyleCnt="3"/>
      <dgm:spPr/>
    </dgm:pt>
    <dgm:pt modelId="{18185A6C-2422-400B-9E45-ECC7B0CECAC8}" type="pres">
      <dgm:prSet presAssocID="{8E9E83E4-04BE-4573-B7C4-A800E90E98DF}" presName="node" presStyleLbl="node1" presStyleIdx="2" presStyleCnt="4">
        <dgm:presLayoutVars>
          <dgm:bulletEnabled val="1"/>
        </dgm:presLayoutVars>
      </dgm:prSet>
      <dgm:spPr/>
    </dgm:pt>
    <dgm:pt modelId="{CF55BC5C-1C33-4983-911D-EF7A771C9BEC}" type="pres">
      <dgm:prSet presAssocID="{51D1F71F-A5C9-426F-B3D5-4F6940487976}" presName="sibTrans" presStyleLbl="sibTrans2D1" presStyleIdx="2" presStyleCnt="3"/>
      <dgm:spPr/>
    </dgm:pt>
    <dgm:pt modelId="{66FFAA11-2188-4140-84FE-E73B3D5128AF}" type="pres">
      <dgm:prSet presAssocID="{51D1F71F-A5C9-426F-B3D5-4F6940487976}" presName="connectorText" presStyleLbl="sibTrans2D1" presStyleIdx="2" presStyleCnt="3"/>
      <dgm:spPr/>
    </dgm:pt>
    <dgm:pt modelId="{1F0BD8E5-EC2F-45C6-88A9-672B0AD75965}" type="pres">
      <dgm:prSet presAssocID="{912FECB8-3D85-4C27-B4A1-FE45042E4604}" presName="node" presStyleLbl="node1" presStyleIdx="3" presStyleCnt="4" custScaleX="237093" custScaleY="100523" custLinFactNeighborX="62338" custLinFactNeighborY="552">
        <dgm:presLayoutVars>
          <dgm:bulletEnabled val="1"/>
        </dgm:presLayoutVars>
      </dgm:prSet>
      <dgm:spPr/>
    </dgm:pt>
  </dgm:ptLst>
  <dgm:cxnLst>
    <dgm:cxn modelId="{BBADCC05-D4CA-4A47-95E2-20D9E9A3F702}" srcId="{AA94B9D6-14D9-464B-AB87-9AA8661B9B79}" destId="{41F2C266-4A97-41BB-BF31-B7B52A7B3260}" srcOrd="1" destOrd="0" parTransId="{46CCE478-BBB2-45F4-8D80-08CD5EA0C277}" sibTransId="{38CF7023-AFD3-4111-89A1-5FACC591B24B}"/>
    <dgm:cxn modelId="{AADB1A3B-781F-41B3-9157-89AA006696E4}" type="presOf" srcId="{41F2C266-4A97-41BB-BF31-B7B52A7B3260}" destId="{9FCB7101-7B41-4F46-B29A-8B98CB20ACF4}" srcOrd="0" destOrd="0" presId="urn:microsoft.com/office/officeart/2005/8/layout/process2"/>
    <dgm:cxn modelId="{8EC6CE3D-223F-435D-BE2C-7E339803D506}" type="presOf" srcId="{AA94B9D6-14D9-464B-AB87-9AA8661B9B79}" destId="{92867A3C-C6DF-4833-A074-A8BDFA96BA78}" srcOrd="0"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4A9CC389-DD53-4448-BF71-BF328A5D3E89}" srcId="{AA94B9D6-14D9-464B-AB87-9AA8661B9B79}" destId="{912FECB8-3D85-4C27-B4A1-FE45042E4604}" srcOrd="3" destOrd="0" parTransId="{E1AC82B9-1A0D-469B-AA76-09748AF87FD9}" sibTransId="{8CC43198-BDC5-4748-99CD-A9997A2201A8}"/>
    <dgm:cxn modelId="{4B50108A-1323-4FD1-9468-434FEED764F1}" type="presOf" srcId="{38CF7023-AFD3-4111-89A1-5FACC591B24B}" destId="{FF5E01BF-EA3A-461C-ABB2-916E996E420E}" srcOrd="1"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04648197-0A30-40DA-A412-C63043E92C5D}" type="presOf" srcId="{C1DD56FD-8541-4B87-B289-BB4A9F4FE4EA}" destId="{FCD6CC03-B4F7-430C-98D0-115893192BDE}" srcOrd="0" destOrd="0" presId="urn:microsoft.com/office/officeart/2005/8/layout/process2"/>
    <dgm:cxn modelId="{02927BD2-05B6-4ED6-8D13-0CDF1EF5613B}" type="presOf" srcId="{38CF7023-AFD3-4111-89A1-5FACC591B24B}" destId="{0E188FDA-3031-47C5-A37C-074F9C682AE9}" srcOrd="0"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12FC61E6-1480-4591-ACE5-30617D2FEA46}" type="presOf" srcId="{51D1F71F-A5C9-426F-B3D5-4F6940487976}" destId="{CF55BC5C-1C33-4983-911D-EF7A771C9BEC}"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D54597F8-F628-45D8-9358-5228F72E9195}" type="presOf" srcId="{A28EAEE1-B752-49BF-8918-B4E358A0C6CC}" destId="{4EF64793-5BF1-44BB-A21B-0135AFBD46AF}" srcOrd="0" destOrd="0" presId="urn:microsoft.com/office/officeart/2005/8/layout/process2"/>
    <dgm:cxn modelId="{3754E1F8-046A-4488-8DD9-2458DB1D0313}" type="presOf" srcId="{912FECB8-3D85-4C27-B4A1-FE45042E4604}" destId="{1F0BD8E5-EC2F-45C6-88A9-672B0AD75965}"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191000" cy="2338728"/>
        <a:chOff x="0" y="0"/>
        <a:chExt cx="4191000" cy="2338728"/>
      </a:xfrm>
    </dsp:grpSpPr>
    <dsp:sp modelId="{5A005036-7C44-4F4B-8DF4-88FCAA11FFFC}">
      <dsp:nvSpPr>
        <dsp:cNvPr id="3" name="椭圆 2"/>
        <dsp:cNvSpPr/>
      </dsp:nvSpPr>
      <dsp:spPr bwMode="white">
        <a:xfrm>
          <a:off x="94298" y="200978"/>
          <a:ext cx="2326005" cy="2326005"/>
        </a:xfrm>
        <a:prstGeom prst="ellipse">
          <a:avLst/>
        </a:prstGeom>
      </dsp:spPr>
      <dsp:style>
        <a:lnRef idx="2">
          <a:schemeClr val="lt1"/>
        </a:lnRef>
        <a:fillRef idx="1">
          <a:schemeClr val="accent1">
            <a:alpha val="50000"/>
          </a:schemeClr>
        </a:fillRef>
        <a:effectRef idx="0">
          <a:scrgbClr r="0" g="0" b="0"/>
        </a:effectRef>
        <a:fontRef idx="minor">
          <a:schemeClr val="tx1"/>
        </a:fontRef>
      </dsp:style>
      <dsp:txBody>
        <a:bodyPr lIns="0" tIns="0" rIns="0" bIns="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rtl="0">
            <a:lnSpc>
              <a:spcPct val="100000"/>
            </a:lnSpc>
            <a:spcBef>
              <a:spcPct val="0"/>
            </a:spcBef>
            <a:spcAft>
              <a:spcPct val="35000"/>
            </a:spcAft>
          </a:pPr>
          <a:r>
            <a:rPr lang="zh-CN" dirty="0">
              <a:solidFill>
                <a:schemeClr val="tx1"/>
              </a:solidFill>
            </a:rPr>
            <a:t>神经网络</a:t>
          </a:r>
          <a:endParaRPr>
            <a:solidFill>
              <a:schemeClr val="tx1"/>
            </a:solidFill>
          </a:endParaRPr>
        </a:p>
      </dsp:txBody>
      <dsp:txXfrm>
        <a:off x="94298" y="200978"/>
        <a:ext cx="2326005" cy="2326005"/>
      </dsp:txXfrm>
    </dsp:sp>
    <dsp:sp modelId="{8836C7B6-C725-42A2-A331-A174816D17C7}">
      <dsp:nvSpPr>
        <dsp:cNvPr id="4" name="椭圆 3"/>
        <dsp:cNvSpPr/>
      </dsp:nvSpPr>
      <dsp:spPr bwMode="white">
        <a:xfrm>
          <a:off x="1770698" y="200978"/>
          <a:ext cx="2326005" cy="2326005"/>
        </a:xfrm>
        <a:prstGeom prst="ellipse">
          <a:avLst/>
        </a:prstGeom>
      </dsp:spPr>
      <dsp:style>
        <a:lnRef idx="2">
          <a:schemeClr val="lt1"/>
        </a:lnRef>
        <a:fillRef idx="1">
          <a:schemeClr val="accent1">
            <a:alpha val="50000"/>
          </a:schemeClr>
        </a:fillRef>
        <a:effectRef idx="0">
          <a:scrgbClr r="0" g="0" b="0"/>
        </a:effectRef>
        <a:fontRef idx="minor">
          <a:schemeClr val="tx1"/>
        </a:fontRef>
      </dsp:style>
      <dsp:txBody>
        <a:bodyPr lIns="0" tIns="0" rIns="0" bIns="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rtl="0">
            <a:lnSpc>
              <a:spcPct val="100000"/>
            </a:lnSpc>
            <a:spcBef>
              <a:spcPct val="0"/>
            </a:spcBef>
            <a:spcAft>
              <a:spcPct val="35000"/>
            </a:spcAft>
          </a:pPr>
          <a:r>
            <a:rPr lang="zh-CN">
              <a:solidFill>
                <a:schemeClr val="tx1"/>
              </a:solidFill>
            </a:rPr>
            <a:t>深度学习</a:t>
          </a:r>
          <a:endParaRPr>
            <a:solidFill>
              <a:schemeClr val="tx1"/>
            </a:solidFill>
          </a:endParaRPr>
        </a:p>
      </dsp:txBody>
      <dsp:txXfrm>
        <a:off x="1770698" y="200978"/>
        <a:ext cx="2326005" cy="2326005"/>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229600" cy="4937125"/>
        <a:chOff x="0" y="0"/>
        <a:chExt cx="8229600" cy="4937125"/>
      </a:xfrm>
    </dsp:grpSpPr>
    <dsp:sp modelId="{398C20A5-A9D8-4D3E-B587-799A3BB16507}">
      <dsp:nvSpPr>
        <dsp:cNvPr id="3" name="圆角矩形 2"/>
        <dsp:cNvSpPr/>
      </dsp:nvSpPr>
      <dsp:spPr bwMode="white">
        <a:xfrm>
          <a:off x="0" y="1798349"/>
          <a:ext cx="1246909" cy="62345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ts val="0"/>
            </a:spcBef>
            <a:spcAft>
              <a:spcPts val="0"/>
            </a:spcAft>
          </a:pPr>
          <a:r>
            <a:rPr lang="zh-CN" altLang="en-US" sz="2000" dirty="0"/>
            <a:t>知识</a:t>
          </a:r>
        </a:p>
      </dsp:txBody>
      <dsp:txXfrm>
        <a:off x="0" y="1798349"/>
        <a:ext cx="1246909" cy="623455"/>
      </dsp:txXfrm>
    </dsp:sp>
    <dsp:sp modelId="{E701DB57-D095-4995-BA9F-3DC318F851BB}">
      <dsp:nvSpPr>
        <dsp:cNvPr id="4" name="任意多边形 3"/>
        <dsp:cNvSpPr/>
      </dsp:nvSpPr>
      <dsp:spPr bwMode="white">
        <a:xfrm>
          <a:off x="1059594" y="1740225"/>
          <a:ext cx="873393" cy="22730"/>
        </a:xfrm>
        <a:custGeom>
          <a:avLst/>
          <a:gdLst/>
          <a:ahLst/>
          <a:cxnLst/>
          <a:pathLst>
            <a:path w="1375" h="36">
              <a:moveTo>
                <a:pt x="295" y="582"/>
              </a:moveTo>
              <a:lnTo>
                <a:pt x="1080" y="-547"/>
              </a:lnTo>
            </a:path>
          </a:pathLst>
        </a:custGeom>
      </dsp:spPr>
      <dsp:style>
        <a:lnRef idx="2">
          <a:schemeClr val="accent1">
            <a:shade val="60000"/>
          </a:schemeClr>
        </a:lnRef>
        <a:fillRef idx="0">
          <a:schemeClr val="accent1"/>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ts val="0"/>
            </a:spcBef>
            <a:spcAft>
              <a:spcPts val="0"/>
            </a:spcAft>
          </a:pPr>
          <a:endParaRPr lang="zh-CN" altLang="en-US" sz="800">
            <a:solidFill>
              <a:schemeClr val="tx1"/>
            </a:solidFill>
          </a:endParaRPr>
        </a:p>
      </dsp:txBody>
      <dsp:txXfrm>
        <a:off x="1059594" y="1740225"/>
        <a:ext cx="873393" cy="22730"/>
      </dsp:txXfrm>
    </dsp:sp>
    <dsp:sp modelId="{037CC688-649A-434F-9080-67500DD1A79D}">
      <dsp:nvSpPr>
        <dsp:cNvPr id="5" name="圆角矩形 4"/>
        <dsp:cNvSpPr/>
      </dsp:nvSpPr>
      <dsp:spPr bwMode="white">
        <a:xfrm>
          <a:off x="1745673" y="1081376"/>
          <a:ext cx="1246909" cy="62345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ts val="0"/>
            </a:spcBef>
            <a:spcAft>
              <a:spcPts val="0"/>
            </a:spcAft>
          </a:pPr>
          <a:r>
            <a:rPr lang="zh-CN" sz="2000" dirty="0"/>
            <a:t>知道</a:t>
          </a:r>
          <a:endParaRPr lang="en-US" altLang="zh-CN" sz="2000" dirty="0"/>
        </a:p>
        <a:p>
          <a:pPr lvl="0" rtl="0">
            <a:lnSpc>
              <a:spcPct val="100000"/>
            </a:lnSpc>
            <a:spcBef>
              <a:spcPts val="0"/>
            </a:spcBef>
            <a:spcAft>
              <a:spcPts val="0"/>
            </a:spcAft>
          </a:pPr>
          <a:r>
            <a:rPr lang="zh-CN" altLang="en-US" sz="2000" dirty="0"/>
            <a:t>怎么做</a:t>
          </a:r>
          <a:endParaRPr lang="zh-CN" sz="2000" dirty="0"/>
        </a:p>
      </dsp:txBody>
      <dsp:txXfrm>
        <a:off x="1745673" y="1081376"/>
        <a:ext cx="1246909" cy="623455"/>
      </dsp:txXfrm>
    </dsp:sp>
    <dsp:sp modelId="{33B9F075-4423-4B3D-A2BD-A73956F1955D}">
      <dsp:nvSpPr>
        <dsp:cNvPr id="6" name="任意多边形 5"/>
        <dsp:cNvSpPr/>
      </dsp:nvSpPr>
      <dsp:spPr bwMode="white">
        <a:xfrm>
          <a:off x="2992582" y="1381738"/>
          <a:ext cx="498764" cy="22730"/>
        </a:xfrm>
        <a:custGeom>
          <a:avLst/>
          <a:gdLst/>
          <a:ahLst/>
          <a:cxnLst/>
          <a:pathLst>
            <a:path w="785" h="36">
              <a:moveTo>
                <a:pt x="0" y="18"/>
              </a:moveTo>
              <a:lnTo>
                <a:pt x="785" y="18"/>
              </a:lnTo>
            </a:path>
          </a:pathLst>
        </a:custGeom>
      </dsp:spPr>
      <dsp:style>
        <a:lnRef idx="2">
          <a:schemeClr val="accent1">
            <a:shade val="80000"/>
          </a:schemeClr>
        </a:lnRef>
        <a:fillRef idx="0">
          <a:schemeClr val="accent1"/>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ts val="0"/>
            </a:spcBef>
            <a:spcAft>
              <a:spcPts val="0"/>
            </a:spcAft>
          </a:pPr>
          <a:endParaRPr lang="zh-CN" altLang="en-US" sz="800">
            <a:solidFill>
              <a:schemeClr val="tx1"/>
            </a:solidFill>
          </a:endParaRPr>
        </a:p>
      </dsp:txBody>
      <dsp:txXfrm>
        <a:off x="2992582" y="1381738"/>
        <a:ext cx="498764" cy="22730"/>
      </dsp:txXfrm>
    </dsp:sp>
    <dsp:sp modelId="{66091779-FD2E-4FDC-86F2-2AC227D5816C}">
      <dsp:nvSpPr>
        <dsp:cNvPr id="7" name="圆角矩形 6"/>
        <dsp:cNvSpPr/>
      </dsp:nvSpPr>
      <dsp:spPr bwMode="white">
        <a:xfrm>
          <a:off x="3491345" y="1081376"/>
          <a:ext cx="1246909" cy="62345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ts val="0"/>
            </a:spcBef>
            <a:spcAft>
              <a:spcPts val="0"/>
            </a:spcAft>
          </a:pPr>
          <a:r>
            <a:rPr lang="zh-CN" altLang="en-US" sz="2000" dirty="0"/>
            <a:t>专家系统</a:t>
          </a:r>
        </a:p>
      </dsp:txBody>
      <dsp:txXfrm>
        <a:off x="3491345" y="1081376"/>
        <a:ext cx="1246909" cy="623455"/>
      </dsp:txXfrm>
    </dsp:sp>
    <dsp:sp modelId="{69ABC5AB-FD09-427D-B12C-5C8B1CBD2726}">
      <dsp:nvSpPr>
        <dsp:cNvPr id="8" name="任意多边形 7"/>
        <dsp:cNvSpPr/>
      </dsp:nvSpPr>
      <dsp:spPr bwMode="white">
        <a:xfrm>
          <a:off x="4738255" y="1381738"/>
          <a:ext cx="498764" cy="22730"/>
        </a:xfrm>
        <a:custGeom>
          <a:avLst/>
          <a:gdLst/>
          <a:ahLst/>
          <a:cxnLst/>
          <a:pathLst>
            <a:path w="785" h="36">
              <a:moveTo>
                <a:pt x="0" y="18"/>
              </a:moveTo>
              <a:lnTo>
                <a:pt x="785" y="18"/>
              </a:lnTo>
            </a:path>
          </a:pathLst>
        </a:custGeom>
      </dsp:spPr>
      <dsp:style>
        <a:lnRef idx="2">
          <a:schemeClr val="accent1">
            <a:shade val="80000"/>
          </a:schemeClr>
        </a:lnRef>
        <a:fillRef idx="0">
          <a:schemeClr val="accent1"/>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ts val="0"/>
            </a:spcBef>
            <a:spcAft>
              <a:spcPts val="0"/>
            </a:spcAft>
          </a:pPr>
          <a:endParaRPr lang="zh-CN" altLang="en-US" sz="800">
            <a:solidFill>
              <a:schemeClr val="tx1"/>
            </a:solidFill>
          </a:endParaRPr>
        </a:p>
      </dsp:txBody>
      <dsp:txXfrm>
        <a:off x="4738255" y="1381738"/>
        <a:ext cx="498764" cy="22730"/>
      </dsp:txXfrm>
    </dsp:sp>
    <dsp:sp modelId="{5B8380FE-0DCB-4F6C-B2BC-0BBB10FD4D3D}">
      <dsp:nvSpPr>
        <dsp:cNvPr id="9" name="圆角矩形 8"/>
        <dsp:cNvSpPr/>
      </dsp:nvSpPr>
      <dsp:spPr bwMode="white">
        <a:xfrm>
          <a:off x="5237018" y="1081376"/>
          <a:ext cx="1246909" cy="62345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ts val="0"/>
            </a:spcBef>
            <a:spcAft>
              <a:spcPts val="0"/>
            </a:spcAft>
          </a:pPr>
          <a:r>
            <a:rPr lang="en-US" altLang="zh-CN" sz="2000" dirty="0"/>
            <a:t>…</a:t>
          </a:r>
          <a:endParaRPr lang="zh-CN" sz="2000" dirty="0"/>
        </a:p>
      </dsp:txBody>
      <dsp:txXfrm>
        <a:off x="5237018" y="1081376"/>
        <a:ext cx="1246909" cy="623455"/>
      </dsp:txXfrm>
    </dsp:sp>
    <dsp:sp modelId="{42EAD14C-C4CD-43F4-BBC5-79864427DD73}">
      <dsp:nvSpPr>
        <dsp:cNvPr id="10" name="任意多边形 9"/>
        <dsp:cNvSpPr/>
      </dsp:nvSpPr>
      <dsp:spPr bwMode="white">
        <a:xfrm>
          <a:off x="1059594" y="2457197"/>
          <a:ext cx="873393" cy="22730"/>
        </a:xfrm>
        <a:custGeom>
          <a:avLst/>
          <a:gdLst/>
          <a:ahLst/>
          <a:cxnLst/>
          <a:pathLst>
            <a:path w="1375" h="36">
              <a:moveTo>
                <a:pt x="295" y="-547"/>
              </a:moveTo>
              <a:lnTo>
                <a:pt x="1080" y="582"/>
              </a:lnTo>
            </a:path>
          </a:pathLst>
        </a:custGeom>
      </dsp:spPr>
      <dsp:style>
        <a:lnRef idx="2">
          <a:schemeClr val="accent1">
            <a:shade val="60000"/>
          </a:schemeClr>
        </a:lnRef>
        <a:fillRef idx="0">
          <a:schemeClr val="accent1"/>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ts val="0"/>
            </a:spcBef>
            <a:spcAft>
              <a:spcPts val="0"/>
            </a:spcAft>
          </a:pPr>
          <a:endParaRPr lang="zh-CN" altLang="en-US" sz="800">
            <a:solidFill>
              <a:schemeClr val="tx1"/>
            </a:solidFill>
          </a:endParaRPr>
        </a:p>
      </dsp:txBody>
      <dsp:txXfrm>
        <a:off x="1059594" y="2457197"/>
        <a:ext cx="873393" cy="22730"/>
      </dsp:txXfrm>
    </dsp:sp>
    <dsp:sp modelId="{78FFD0A5-EFF7-4D75-9190-24A2A39A0A14}">
      <dsp:nvSpPr>
        <dsp:cNvPr id="11" name="圆角矩形 10"/>
        <dsp:cNvSpPr/>
      </dsp:nvSpPr>
      <dsp:spPr bwMode="white">
        <a:xfrm>
          <a:off x="1745673" y="2515322"/>
          <a:ext cx="1246909" cy="62345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ts val="0"/>
            </a:spcBef>
            <a:spcAft>
              <a:spcPts val="0"/>
            </a:spcAft>
          </a:pPr>
          <a:r>
            <a:rPr lang="zh-CN" sz="2000" dirty="0"/>
            <a:t>不知道</a:t>
          </a:r>
          <a:endParaRPr lang="en-US" altLang="zh-CN" sz="2000" dirty="0"/>
        </a:p>
        <a:p>
          <a:pPr lvl="0" rtl="0">
            <a:lnSpc>
              <a:spcPct val="100000"/>
            </a:lnSpc>
            <a:spcBef>
              <a:spcPts val="0"/>
            </a:spcBef>
            <a:spcAft>
              <a:spcPts val="0"/>
            </a:spcAft>
          </a:pPr>
          <a:r>
            <a:rPr lang="zh-CN" altLang="en-US" sz="2000" dirty="0"/>
            <a:t>怎么做</a:t>
          </a:r>
          <a:endParaRPr lang="zh-CN" sz="2000" dirty="0"/>
        </a:p>
      </dsp:txBody>
      <dsp:txXfrm>
        <a:off x="1745673" y="2515322"/>
        <a:ext cx="1246909" cy="623455"/>
      </dsp:txXfrm>
    </dsp:sp>
    <dsp:sp modelId="{E8CC1104-E240-42BE-900E-835E00B649B3}">
      <dsp:nvSpPr>
        <dsp:cNvPr id="12" name="任意多边形 11"/>
        <dsp:cNvSpPr/>
      </dsp:nvSpPr>
      <dsp:spPr bwMode="white">
        <a:xfrm>
          <a:off x="2805267" y="2457197"/>
          <a:ext cx="873393" cy="22730"/>
        </a:xfrm>
        <a:custGeom>
          <a:avLst/>
          <a:gdLst/>
          <a:ahLst/>
          <a:cxnLst/>
          <a:pathLst>
            <a:path w="1375" h="36">
              <a:moveTo>
                <a:pt x="295" y="582"/>
              </a:moveTo>
              <a:lnTo>
                <a:pt x="1080" y="-547"/>
              </a:lnTo>
            </a:path>
          </a:pathLst>
        </a:custGeom>
      </dsp:spPr>
      <dsp:style>
        <a:lnRef idx="2">
          <a:schemeClr val="accent1">
            <a:shade val="80000"/>
          </a:schemeClr>
        </a:lnRef>
        <a:fillRef idx="0">
          <a:schemeClr val="accent1"/>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ts val="0"/>
            </a:spcBef>
            <a:spcAft>
              <a:spcPts val="0"/>
            </a:spcAft>
          </a:pPr>
          <a:endParaRPr lang="zh-CN" altLang="en-US" sz="800">
            <a:solidFill>
              <a:schemeClr val="tx1"/>
            </a:solidFill>
          </a:endParaRPr>
        </a:p>
      </dsp:txBody>
      <dsp:txXfrm>
        <a:off x="2805267" y="2457197"/>
        <a:ext cx="873393" cy="22730"/>
      </dsp:txXfrm>
    </dsp:sp>
    <dsp:sp modelId="{B8B76B01-ABE5-4B2A-967E-5B81E7EB1BEB}">
      <dsp:nvSpPr>
        <dsp:cNvPr id="13" name="圆角矩形 12"/>
        <dsp:cNvSpPr/>
      </dsp:nvSpPr>
      <dsp:spPr bwMode="white">
        <a:xfrm>
          <a:off x="3491345" y="1798349"/>
          <a:ext cx="1246909" cy="623455"/>
        </a:xfrm>
        <a:prstGeom prst="roundRect">
          <a:avLst>
            <a:gd name="adj" fmla="val 10000"/>
          </a:avLst>
        </a:prstGeom>
        <a:solidFill>
          <a:schemeClr val="accent1"/>
        </a:solidFill>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ts val="0"/>
            </a:spcBef>
            <a:spcAft>
              <a:spcPts val="0"/>
            </a:spcAft>
          </a:pPr>
          <a:r>
            <a:rPr lang="zh-CN" altLang="en-US" sz="2000" dirty="0"/>
            <a:t>容易做</a:t>
          </a:r>
        </a:p>
      </dsp:txBody>
      <dsp:txXfrm>
        <a:off x="3491345" y="1798349"/>
        <a:ext cx="1246909" cy="623455"/>
      </dsp:txXfrm>
    </dsp:sp>
    <dsp:sp modelId="{5F5B8F60-B6E3-4D33-8006-A534B5219659}">
      <dsp:nvSpPr>
        <dsp:cNvPr id="14" name="任意多边形 13"/>
        <dsp:cNvSpPr/>
      </dsp:nvSpPr>
      <dsp:spPr bwMode="white">
        <a:xfrm>
          <a:off x="4738255" y="2098711"/>
          <a:ext cx="498764" cy="22730"/>
        </a:xfrm>
        <a:custGeom>
          <a:avLst/>
          <a:gdLst/>
          <a:ahLst/>
          <a:cxnLst/>
          <a:pathLst>
            <a:path w="785" h="36">
              <a:moveTo>
                <a:pt x="0" y="18"/>
              </a:moveTo>
              <a:lnTo>
                <a:pt x="785" y="18"/>
              </a:lnTo>
            </a:path>
          </a:pathLst>
        </a:custGeom>
      </dsp:spPr>
      <dsp:style>
        <a:lnRef idx="2">
          <a:schemeClr val="accent1">
            <a:shade val="80000"/>
          </a:schemeClr>
        </a:lnRef>
        <a:fillRef idx="0">
          <a:schemeClr val="accent1"/>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ts val="0"/>
            </a:spcBef>
            <a:spcAft>
              <a:spcPts val="0"/>
            </a:spcAft>
          </a:pPr>
          <a:endParaRPr lang="zh-CN" altLang="en-US" sz="800">
            <a:solidFill>
              <a:schemeClr val="tx1"/>
            </a:solidFill>
          </a:endParaRPr>
        </a:p>
      </dsp:txBody>
      <dsp:txXfrm>
        <a:off x="4738255" y="2098711"/>
        <a:ext cx="498764" cy="22730"/>
      </dsp:txXfrm>
    </dsp:sp>
    <dsp:sp modelId="{484FF441-C91D-4E7A-BC24-9D042BC822F3}">
      <dsp:nvSpPr>
        <dsp:cNvPr id="15" name="圆角矩形 14"/>
        <dsp:cNvSpPr/>
      </dsp:nvSpPr>
      <dsp:spPr bwMode="white">
        <a:xfrm>
          <a:off x="5237018" y="1798349"/>
          <a:ext cx="1246909" cy="623455"/>
        </a:xfrm>
        <a:prstGeom prst="roundRect">
          <a:avLst>
            <a:gd name="adj" fmla="val 10000"/>
          </a:avLst>
        </a:prstGeom>
        <a:solidFill>
          <a:srgbClr val="FF0000"/>
        </a:solidFill>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ts val="0"/>
            </a:spcBef>
            <a:spcAft>
              <a:spcPts val="0"/>
            </a:spcAft>
          </a:pPr>
          <a:r>
            <a:rPr lang="zh-CN" altLang="en-US" sz="2000" dirty="0"/>
            <a:t>机器学习</a:t>
          </a:r>
        </a:p>
      </dsp:txBody>
      <dsp:txXfrm>
        <a:off x="5237018" y="1798349"/>
        <a:ext cx="1246909" cy="623455"/>
      </dsp:txXfrm>
    </dsp:sp>
    <dsp:sp modelId="{52C33EA9-1F67-42E9-95A3-083353CEDF6A}">
      <dsp:nvSpPr>
        <dsp:cNvPr id="16" name="任意多边形 15"/>
        <dsp:cNvSpPr/>
      </dsp:nvSpPr>
      <dsp:spPr bwMode="white">
        <a:xfrm>
          <a:off x="6296613" y="1740225"/>
          <a:ext cx="873393" cy="22730"/>
        </a:xfrm>
        <a:custGeom>
          <a:avLst/>
          <a:gdLst/>
          <a:ahLst/>
          <a:cxnLst/>
          <a:pathLst>
            <a:path w="1375" h="36">
              <a:moveTo>
                <a:pt x="295" y="582"/>
              </a:moveTo>
              <a:lnTo>
                <a:pt x="1080" y="-547"/>
              </a:lnTo>
            </a:path>
          </a:pathLst>
        </a:custGeom>
      </dsp:spPr>
      <dsp:style>
        <a:lnRef idx="2">
          <a:schemeClr val="accent1">
            <a:shade val="80000"/>
          </a:schemeClr>
        </a:lnRef>
        <a:fillRef idx="0">
          <a:schemeClr val="accent1"/>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ts val="0"/>
            </a:spcBef>
            <a:spcAft>
              <a:spcPts val="0"/>
            </a:spcAft>
          </a:pPr>
          <a:endParaRPr lang="zh-CN" altLang="en-US" sz="800">
            <a:solidFill>
              <a:schemeClr val="tx1"/>
            </a:solidFill>
          </a:endParaRPr>
        </a:p>
      </dsp:txBody>
      <dsp:txXfrm>
        <a:off x="6296613" y="1740225"/>
        <a:ext cx="873393" cy="22730"/>
      </dsp:txXfrm>
    </dsp:sp>
    <dsp:sp modelId="{2456E607-9E9A-461B-9DA8-D9F7AFDF1055}">
      <dsp:nvSpPr>
        <dsp:cNvPr id="17" name="圆角矩形 16"/>
        <dsp:cNvSpPr/>
      </dsp:nvSpPr>
      <dsp:spPr bwMode="white">
        <a:xfrm>
          <a:off x="6982691" y="1081376"/>
          <a:ext cx="1246909" cy="62345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ts val="0"/>
            </a:spcBef>
            <a:spcAft>
              <a:spcPts val="0"/>
            </a:spcAft>
          </a:pPr>
          <a:r>
            <a:rPr lang="zh-CN" altLang="en-US" sz="2000" dirty="0"/>
            <a:t>图像识别</a:t>
          </a:r>
        </a:p>
      </dsp:txBody>
      <dsp:txXfrm>
        <a:off x="6982691" y="1081376"/>
        <a:ext cx="1246909" cy="623455"/>
      </dsp:txXfrm>
    </dsp:sp>
    <dsp:sp modelId="{E11CDAD6-EF43-4F94-BA41-40CBC44693B1}">
      <dsp:nvSpPr>
        <dsp:cNvPr id="18" name="任意多边形 17"/>
        <dsp:cNvSpPr/>
      </dsp:nvSpPr>
      <dsp:spPr bwMode="white">
        <a:xfrm>
          <a:off x="6483927" y="2098711"/>
          <a:ext cx="498764" cy="22730"/>
        </a:xfrm>
        <a:custGeom>
          <a:avLst/>
          <a:gdLst/>
          <a:ahLst/>
          <a:cxnLst/>
          <a:pathLst>
            <a:path w="785" h="36">
              <a:moveTo>
                <a:pt x="0" y="18"/>
              </a:moveTo>
              <a:lnTo>
                <a:pt x="785" y="18"/>
              </a:lnTo>
            </a:path>
          </a:pathLst>
        </a:custGeom>
      </dsp:spPr>
      <dsp:style>
        <a:lnRef idx="2">
          <a:schemeClr val="accent1">
            <a:shade val="80000"/>
          </a:schemeClr>
        </a:lnRef>
        <a:fillRef idx="0">
          <a:schemeClr val="accent1"/>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ts val="0"/>
            </a:spcBef>
            <a:spcAft>
              <a:spcPts val="0"/>
            </a:spcAft>
          </a:pPr>
          <a:endParaRPr lang="zh-CN" altLang="en-US" sz="800">
            <a:solidFill>
              <a:schemeClr val="tx1"/>
            </a:solidFill>
          </a:endParaRPr>
        </a:p>
      </dsp:txBody>
      <dsp:txXfrm>
        <a:off x="6483927" y="2098711"/>
        <a:ext cx="498764" cy="22730"/>
      </dsp:txXfrm>
    </dsp:sp>
    <dsp:sp modelId="{FE57452C-E001-4B6F-B3D9-B5C2BCE6A1ED}">
      <dsp:nvSpPr>
        <dsp:cNvPr id="19" name="圆角矩形 18"/>
        <dsp:cNvSpPr/>
      </dsp:nvSpPr>
      <dsp:spPr bwMode="white">
        <a:xfrm>
          <a:off x="6982691" y="1798349"/>
          <a:ext cx="1246909" cy="62345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ts val="0"/>
            </a:spcBef>
            <a:spcAft>
              <a:spcPts val="0"/>
            </a:spcAft>
          </a:pPr>
          <a:r>
            <a:rPr lang="zh-CN" altLang="en-US" sz="2000" dirty="0"/>
            <a:t>自然语言处理</a:t>
          </a:r>
        </a:p>
      </dsp:txBody>
      <dsp:txXfrm>
        <a:off x="6982691" y="1798349"/>
        <a:ext cx="1246909" cy="623455"/>
      </dsp:txXfrm>
    </dsp:sp>
    <dsp:sp modelId="{68A85DED-C01F-403C-9517-F2C92D2E1D99}">
      <dsp:nvSpPr>
        <dsp:cNvPr id="20" name="任意多边形 19"/>
        <dsp:cNvSpPr/>
      </dsp:nvSpPr>
      <dsp:spPr bwMode="white">
        <a:xfrm>
          <a:off x="6296613" y="2457197"/>
          <a:ext cx="873393" cy="22730"/>
        </a:xfrm>
        <a:custGeom>
          <a:avLst/>
          <a:gdLst/>
          <a:ahLst/>
          <a:cxnLst/>
          <a:pathLst>
            <a:path w="1375" h="36">
              <a:moveTo>
                <a:pt x="295" y="-547"/>
              </a:moveTo>
              <a:lnTo>
                <a:pt x="1080" y="582"/>
              </a:lnTo>
            </a:path>
          </a:pathLst>
        </a:custGeom>
      </dsp:spPr>
      <dsp:style>
        <a:lnRef idx="2">
          <a:schemeClr val="accent1">
            <a:shade val="80000"/>
          </a:schemeClr>
        </a:lnRef>
        <a:fillRef idx="0">
          <a:schemeClr val="accent1"/>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ts val="0"/>
            </a:spcBef>
            <a:spcAft>
              <a:spcPts val="0"/>
            </a:spcAft>
          </a:pPr>
          <a:endParaRPr lang="zh-CN" altLang="en-US" sz="800">
            <a:solidFill>
              <a:schemeClr val="tx1"/>
            </a:solidFill>
          </a:endParaRPr>
        </a:p>
      </dsp:txBody>
      <dsp:txXfrm>
        <a:off x="6296613" y="2457197"/>
        <a:ext cx="873393" cy="22730"/>
      </dsp:txXfrm>
    </dsp:sp>
    <dsp:sp modelId="{E5B3CEF5-212B-4333-BDA5-5231AF422114}">
      <dsp:nvSpPr>
        <dsp:cNvPr id="21" name="圆角矩形 20"/>
        <dsp:cNvSpPr/>
      </dsp:nvSpPr>
      <dsp:spPr bwMode="white">
        <a:xfrm>
          <a:off x="6982691" y="2515322"/>
          <a:ext cx="1246909" cy="62345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ts val="0"/>
            </a:spcBef>
            <a:spcAft>
              <a:spcPts val="0"/>
            </a:spcAft>
          </a:pPr>
          <a:r>
            <a:rPr lang="zh-CN" altLang="en-US" sz="2000" dirty="0"/>
            <a:t>语音识别</a:t>
          </a:r>
        </a:p>
      </dsp:txBody>
      <dsp:txXfrm>
        <a:off x="6982691" y="2515322"/>
        <a:ext cx="1246909" cy="623455"/>
      </dsp:txXfrm>
    </dsp:sp>
    <dsp:sp modelId="{AC917292-0880-4240-9CF8-AB0D0F2B0832}">
      <dsp:nvSpPr>
        <dsp:cNvPr id="22" name="任意多边形 21"/>
        <dsp:cNvSpPr/>
      </dsp:nvSpPr>
      <dsp:spPr bwMode="white">
        <a:xfrm>
          <a:off x="2805267" y="3174170"/>
          <a:ext cx="873393" cy="22730"/>
        </a:xfrm>
        <a:custGeom>
          <a:avLst/>
          <a:gdLst/>
          <a:ahLst/>
          <a:cxnLst/>
          <a:pathLst>
            <a:path w="1375" h="36">
              <a:moveTo>
                <a:pt x="295" y="-547"/>
              </a:moveTo>
              <a:lnTo>
                <a:pt x="1080" y="582"/>
              </a:lnTo>
            </a:path>
          </a:pathLst>
        </a:custGeom>
      </dsp:spPr>
      <dsp:style>
        <a:lnRef idx="2">
          <a:schemeClr val="accent1">
            <a:shade val="80000"/>
          </a:schemeClr>
        </a:lnRef>
        <a:fillRef idx="0">
          <a:schemeClr val="accent1"/>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ts val="0"/>
            </a:spcBef>
            <a:spcAft>
              <a:spcPts val="0"/>
            </a:spcAft>
          </a:pPr>
          <a:endParaRPr lang="zh-CN" altLang="en-US" sz="800">
            <a:solidFill>
              <a:schemeClr val="tx1"/>
            </a:solidFill>
          </a:endParaRPr>
        </a:p>
      </dsp:txBody>
      <dsp:txXfrm>
        <a:off x="2805267" y="3174170"/>
        <a:ext cx="873393" cy="22730"/>
      </dsp:txXfrm>
    </dsp:sp>
    <dsp:sp modelId="{3D4DFC46-14FD-44CF-889B-312D881097D2}">
      <dsp:nvSpPr>
        <dsp:cNvPr id="23" name="圆角矩形 22"/>
        <dsp:cNvSpPr/>
      </dsp:nvSpPr>
      <dsp:spPr bwMode="white">
        <a:xfrm>
          <a:off x="3491345" y="3232294"/>
          <a:ext cx="1246909" cy="62345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ts val="0"/>
            </a:spcBef>
            <a:spcAft>
              <a:spcPts val="0"/>
            </a:spcAft>
          </a:pPr>
          <a:r>
            <a:rPr lang="zh-CN" altLang="en-US" sz="2000" dirty="0"/>
            <a:t>不容易做</a:t>
          </a:r>
        </a:p>
      </dsp:txBody>
      <dsp:txXfrm>
        <a:off x="3491345" y="3232294"/>
        <a:ext cx="1246909" cy="623455"/>
      </dsp:txXfrm>
    </dsp:sp>
    <dsp:sp modelId="{4D5C558E-2E7D-4D1A-ABA2-D5D2DD86206F}">
      <dsp:nvSpPr>
        <dsp:cNvPr id="24" name="任意多边形 23"/>
        <dsp:cNvSpPr/>
      </dsp:nvSpPr>
      <dsp:spPr bwMode="white">
        <a:xfrm>
          <a:off x="4738255" y="3532656"/>
          <a:ext cx="498764" cy="22730"/>
        </a:xfrm>
        <a:custGeom>
          <a:avLst/>
          <a:gdLst/>
          <a:ahLst/>
          <a:cxnLst/>
          <a:pathLst>
            <a:path w="785" h="36">
              <a:moveTo>
                <a:pt x="0" y="18"/>
              </a:moveTo>
              <a:lnTo>
                <a:pt x="785" y="18"/>
              </a:lnTo>
            </a:path>
          </a:pathLst>
        </a:custGeom>
      </dsp:spPr>
      <dsp:style>
        <a:lnRef idx="2">
          <a:schemeClr val="accent1">
            <a:shade val="80000"/>
          </a:schemeClr>
        </a:lnRef>
        <a:fillRef idx="0">
          <a:schemeClr val="accent1"/>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ts val="0"/>
            </a:spcBef>
            <a:spcAft>
              <a:spcPts val="0"/>
            </a:spcAft>
          </a:pPr>
          <a:endParaRPr lang="zh-CN" altLang="en-US" sz="800">
            <a:solidFill>
              <a:schemeClr val="tx1"/>
            </a:solidFill>
          </a:endParaRPr>
        </a:p>
      </dsp:txBody>
      <dsp:txXfrm>
        <a:off x="4738255" y="3532656"/>
        <a:ext cx="498764" cy="22730"/>
      </dsp:txXfrm>
    </dsp:sp>
    <dsp:sp modelId="{7CFDB172-E668-43FE-B146-64584C675B7A}">
      <dsp:nvSpPr>
        <dsp:cNvPr id="25" name="圆角矩形 24"/>
        <dsp:cNvSpPr/>
      </dsp:nvSpPr>
      <dsp:spPr bwMode="white">
        <a:xfrm>
          <a:off x="5237018" y="3232294"/>
          <a:ext cx="1246909" cy="62345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ts val="0"/>
            </a:spcBef>
            <a:spcAft>
              <a:spcPts val="0"/>
            </a:spcAft>
          </a:pPr>
          <a:r>
            <a:rPr lang="zh-CN" altLang="en-US" sz="2000" dirty="0"/>
            <a:t>强化学习</a:t>
          </a:r>
        </a:p>
      </dsp:txBody>
      <dsp:txXfrm>
        <a:off x="5237018" y="3232294"/>
        <a:ext cx="1246909" cy="623455"/>
      </dsp:txXfrm>
    </dsp:sp>
    <dsp:sp modelId="{AF3A758F-4CD4-4A21-B44A-EE5D60432290}">
      <dsp:nvSpPr>
        <dsp:cNvPr id="26" name="任意多边形 25"/>
        <dsp:cNvSpPr/>
      </dsp:nvSpPr>
      <dsp:spPr bwMode="white">
        <a:xfrm>
          <a:off x="6483927" y="3532656"/>
          <a:ext cx="498764" cy="22730"/>
        </a:xfrm>
        <a:custGeom>
          <a:avLst/>
          <a:gdLst/>
          <a:ahLst/>
          <a:cxnLst/>
          <a:pathLst>
            <a:path w="785" h="36">
              <a:moveTo>
                <a:pt x="0" y="18"/>
              </a:moveTo>
              <a:lnTo>
                <a:pt x="785" y="18"/>
              </a:lnTo>
            </a:path>
          </a:pathLst>
        </a:custGeom>
      </dsp:spPr>
      <dsp:style>
        <a:lnRef idx="2">
          <a:schemeClr val="accent1">
            <a:shade val="80000"/>
          </a:schemeClr>
        </a:lnRef>
        <a:fillRef idx="0">
          <a:schemeClr val="accent1"/>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ts val="0"/>
            </a:spcBef>
            <a:spcAft>
              <a:spcPts val="0"/>
            </a:spcAft>
          </a:pPr>
          <a:endParaRPr lang="zh-CN" altLang="en-US" sz="800">
            <a:solidFill>
              <a:schemeClr val="tx1"/>
            </a:solidFill>
          </a:endParaRPr>
        </a:p>
      </dsp:txBody>
      <dsp:txXfrm>
        <a:off x="6483927" y="3532656"/>
        <a:ext cx="498764" cy="22730"/>
      </dsp:txXfrm>
    </dsp:sp>
    <dsp:sp modelId="{EAD3BB15-FD98-48A1-AE91-B49E6520FB73}">
      <dsp:nvSpPr>
        <dsp:cNvPr id="27" name="圆角矩形 26"/>
        <dsp:cNvSpPr/>
      </dsp:nvSpPr>
      <dsp:spPr bwMode="white">
        <a:xfrm>
          <a:off x="6982691" y="3232294"/>
          <a:ext cx="1246909" cy="62345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ts val="0"/>
            </a:spcBef>
            <a:spcAft>
              <a:spcPts val="0"/>
            </a:spcAft>
          </a:pPr>
          <a:r>
            <a:rPr lang="zh-CN" altLang="en-US" sz="2000" dirty="0"/>
            <a:t>围棋</a:t>
          </a:r>
        </a:p>
      </dsp:txBody>
      <dsp:txXfrm>
        <a:off x="6982691" y="3232294"/>
        <a:ext cx="1246909" cy="623455"/>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114800" cy="2505952"/>
        <a:chOff x="0" y="0"/>
        <a:chExt cx="4114800" cy="2505952"/>
      </a:xfrm>
    </dsp:grpSpPr>
    <dsp:sp modelId="{FCD6CC03-B4F7-430C-98D0-115893192BDE}">
      <dsp:nvSpPr>
        <dsp:cNvPr id="3" name="圆角矩形 2"/>
        <dsp:cNvSpPr/>
      </dsp:nvSpPr>
      <dsp:spPr bwMode="white">
        <a:xfrm>
          <a:off x="1147010" y="0"/>
          <a:ext cx="1820779" cy="455195"/>
        </a:xfrm>
        <a:prstGeom prst="roundRect">
          <a:avLst>
            <a:gd name="adj" fmla="val 10000"/>
          </a:avLst>
        </a:prstGeom>
        <a:blipFill>
          <a:blip r:embed="rId1"/>
          <a:stretch>
            <a:fillRect/>
          </a:stretch>
        </a:blipFill>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noFill/>
            </a:rPr>
            <a:t> </a:t>
          </a:r>
        </a:p>
      </dsp:txBody>
      <dsp:txXfrm>
        <a:off x="1147010" y="0"/>
        <a:ext cx="1820779" cy="455195"/>
      </dsp:txXfrm>
    </dsp:sp>
    <dsp:sp modelId="{4EF64793-5BF1-44BB-A21B-0135AFBD46AF}">
      <dsp:nvSpPr>
        <dsp:cNvPr id="4" name="右箭头 3"/>
        <dsp:cNvSpPr/>
      </dsp:nvSpPr>
      <dsp:spPr bwMode="white">
        <a:xfrm rot="5399999">
          <a:off x="1972051" y="466575"/>
          <a:ext cx="170698" cy="204838"/>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sz="1400"/>
        </a:p>
      </dsp:txBody>
      <dsp:txXfrm rot="5399999">
        <a:off x="1972051" y="466575"/>
        <a:ext cx="170698" cy="204838"/>
      </dsp:txXfrm>
    </dsp:sp>
    <dsp:sp modelId="{9FCB7101-7B41-4F46-B29A-8B98CB20ACF4}">
      <dsp:nvSpPr>
        <dsp:cNvPr id="5" name="圆角矩形 4"/>
        <dsp:cNvSpPr/>
      </dsp:nvSpPr>
      <dsp:spPr bwMode="white">
        <a:xfrm>
          <a:off x="84231" y="682792"/>
          <a:ext cx="3946339" cy="455195"/>
        </a:xfrm>
        <a:prstGeom prst="roundRect">
          <a:avLst>
            <a:gd name="adj" fmla="val 10000"/>
          </a:avLst>
        </a:prstGeom>
        <a:blipFill>
          <a:blip r:embed="rId2"/>
          <a:stretch>
            <a:fillRect/>
          </a:stretch>
        </a:blipFill>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noFill/>
            </a:rPr>
            <a:t> </a:t>
          </a:r>
        </a:p>
      </dsp:txBody>
      <dsp:txXfrm>
        <a:off x="84231" y="682792"/>
        <a:ext cx="3946339" cy="455195"/>
      </dsp:txXfrm>
    </dsp:sp>
    <dsp:sp modelId="{0E188FDA-3031-47C5-A37C-074F9C682AE9}">
      <dsp:nvSpPr>
        <dsp:cNvPr id="6" name="右箭头 5"/>
        <dsp:cNvSpPr/>
      </dsp:nvSpPr>
      <dsp:spPr bwMode="white">
        <a:xfrm rot="5399999">
          <a:off x="1972051" y="1149367"/>
          <a:ext cx="170698" cy="204838"/>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sz="1400"/>
        </a:p>
      </dsp:txBody>
      <dsp:txXfrm rot="5399999">
        <a:off x="1972051" y="1149367"/>
        <a:ext cx="170698" cy="204838"/>
      </dsp:txXfrm>
    </dsp:sp>
    <dsp:sp modelId="{18185A6C-2422-400B-9E45-ECC7B0CECAC8}">
      <dsp:nvSpPr>
        <dsp:cNvPr id="7" name="圆角矩形 6"/>
        <dsp:cNvSpPr/>
      </dsp:nvSpPr>
      <dsp:spPr bwMode="white">
        <a:xfrm>
          <a:off x="1147010" y="1365584"/>
          <a:ext cx="1820779" cy="45519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6200" tIns="76200" rIns="76200" bIns="7620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rtl="0">
            <a:lnSpc>
              <a:spcPct val="100000"/>
            </a:lnSpc>
            <a:spcBef>
              <a:spcPct val="0"/>
            </a:spcBef>
            <a:spcAft>
              <a:spcPct val="35000"/>
            </a:spcAft>
          </a:pPr>
          <a:r>
            <a:rPr lang="en-US" altLang="zh-CN" sz="2000" dirty="0"/>
            <a:t>…</a:t>
          </a:r>
          <a:endParaRPr lang="zh-CN" sz="2000" dirty="0"/>
        </a:p>
      </dsp:txBody>
      <dsp:txXfrm>
        <a:off x="1147010" y="1365584"/>
        <a:ext cx="1820779" cy="455195"/>
      </dsp:txXfrm>
    </dsp:sp>
    <dsp:sp modelId="{CF55BC5C-1C33-4983-911D-EF7A771C9BEC}">
      <dsp:nvSpPr>
        <dsp:cNvPr id="8" name="右箭头 7"/>
        <dsp:cNvSpPr/>
      </dsp:nvSpPr>
      <dsp:spPr bwMode="white">
        <a:xfrm rot="3194958">
          <a:off x="1972051" y="1832159"/>
          <a:ext cx="170698" cy="204838"/>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sz="1400"/>
        </a:p>
      </dsp:txBody>
      <dsp:txXfrm rot="3194958">
        <a:off x="1972051" y="1832159"/>
        <a:ext cx="170698" cy="204838"/>
      </dsp:txXfrm>
    </dsp:sp>
    <dsp:sp modelId="{1F0BD8E5-EC2F-45C6-88A9-672B0AD75965}">
      <dsp:nvSpPr>
        <dsp:cNvPr id="9" name="圆角矩形 8"/>
        <dsp:cNvSpPr/>
      </dsp:nvSpPr>
      <dsp:spPr bwMode="white">
        <a:xfrm>
          <a:off x="0" y="2048377"/>
          <a:ext cx="4114800" cy="457575"/>
        </a:xfrm>
        <a:prstGeom prst="roundRect">
          <a:avLst>
            <a:gd name="adj" fmla="val 10000"/>
          </a:avLst>
        </a:prstGeom>
        <a:blipFill>
          <a:blip r:embed="rId3"/>
          <a:stretch>
            <a:fillRect/>
          </a:stretch>
        </a:blipFill>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noFill/>
            </a:rPr>
            <a:t> </a:t>
          </a:r>
        </a:p>
      </dsp:txBody>
      <dsp:txXfrm>
        <a:off x="0" y="2048377"/>
        <a:ext cx="4114800" cy="457575"/>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atin typeface="Calibri" panose="020F0502020204030204" pitchFamily="34" charset="0"/>
              </a:defRPr>
            </a:lvl1pPr>
          </a:lstStyle>
          <a:p>
            <a:pPr>
              <a:defRPr/>
            </a:pPr>
            <a:fld id="{683E5292-C197-4B29-8ABD-C7AEB5E0B154}" type="datetimeFigureOut">
              <a:rPr lang="en-US" altLang="zh-CN"/>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defRPr>
            </a:lvl1pPr>
          </a:lstStyle>
          <a:p>
            <a:pPr>
              <a:defRPr/>
            </a:pPr>
            <a:fld id="{B4C119E0-CEE4-4FF8-83B2-DC856A2C17CC}"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据不完全统计，现有的颜色命名已经有</a:t>
            </a:r>
            <a:r>
              <a:rPr lang="en-US" altLang="zh-CN" dirty="0"/>
              <a:t>1300</a:t>
            </a:r>
            <a:r>
              <a:rPr lang="zh-CN" altLang="en-US" dirty="0"/>
              <a:t>多种</a:t>
            </a:r>
            <a:endParaRPr lang="en-US" altLang="zh-CN" dirty="0"/>
          </a:p>
          <a:p>
            <a:endParaRPr lang="en-US" altLang="zh-CN" dirty="0"/>
          </a:p>
          <a:p>
            <a:r>
              <a:rPr lang="zh-CN" altLang="en-US" dirty="0"/>
              <a:t>即神经元和颜色名字是“多对多”关系。</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很有很多比如</a:t>
            </a:r>
            <a:r>
              <a:rPr lang="en-US" altLang="zh-CN" dirty="0"/>
              <a:t>``</a:t>
            </a:r>
            <a:r>
              <a:rPr lang="zh-CN" altLang="en-US" dirty="0"/>
              <a:t>红色</a:t>
            </a:r>
            <a:r>
              <a:rPr lang="en-US" altLang="zh-CN" dirty="0"/>
              <a:t>''</a:t>
            </a:r>
            <a:r>
              <a:rPr lang="zh-CN" altLang="en-US" dirty="0"/>
              <a:t>、</a:t>
            </a:r>
            <a:r>
              <a:rPr lang="en-US" altLang="zh-CN" dirty="0"/>
              <a:t>``</a:t>
            </a:r>
            <a:r>
              <a:rPr lang="zh-CN" altLang="en-US" dirty="0"/>
              <a:t>白色</a:t>
            </a:r>
            <a:r>
              <a:rPr lang="en-US" altLang="zh-CN" dirty="0"/>
              <a:t>''</a:t>
            </a:r>
            <a:r>
              <a:rPr lang="zh-CN" altLang="en-US" dirty="0"/>
              <a:t>、</a:t>
            </a:r>
            <a:r>
              <a:rPr lang="en-US" altLang="zh-CN" dirty="0"/>
              <a:t>``</a:t>
            </a:r>
            <a:r>
              <a:rPr lang="zh-CN" altLang="en-US" dirty="0"/>
              <a:t>黑色</a:t>
            </a:r>
            <a:r>
              <a:rPr lang="en-US" altLang="zh-CN" dirty="0"/>
              <a:t>''</a:t>
            </a:r>
            <a:r>
              <a:rPr lang="zh-CN" altLang="en-US" dirty="0"/>
              <a:t>、</a:t>
            </a:r>
            <a:r>
              <a:rPr lang="en-US" altLang="zh-CN" dirty="0"/>
              <a:t>``</a:t>
            </a:r>
            <a:r>
              <a:rPr lang="zh-CN" altLang="en-US" dirty="0"/>
              <a:t>绿色</a:t>
            </a:r>
            <a:r>
              <a:rPr lang="en-US" altLang="zh-CN" dirty="0"/>
              <a:t>''</a:t>
            </a:r>
            <a:r>
              <a:rPr lang="zh-CN" altLang="en-US" dirty="0"/>
              <a:t>，还有以地区或物品命名的，比如“中国红”、“普鲁士蓝”、“咖啡色”、“奶油色”等等。</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tLang="zh-CN" dirty="0"/>
          </a:p>
          <a:p>
            <a:r>
              <a:rPr lang="en-US" altLang="zh-CN" dirty="0"/>
              <a:t>RBMs, sparse coding, auto-encoders or</a:t>
            </a:r>
            <a:endParaRPr lang="en-US" altLang="zh-CN" dirty="0"/>
          </a:p>
          <a:p>
            <a:r>
              <a:rPr lang="en-US" altLang="zh-CN" dirty="0"/>
              <a:t>multi-layer neural networks can all represent up to O(2k) input</a:t>
            </a:r>
            <a:endParaRPr lang="en-US" altLang="zh-CN" dirty="0"/>
          </a:p>
          <a:p>
            <a:r>
              <a:rPr lang="en-US" altLang="zh-CN" dirty="0"/>
              <a:t>regions using only O(N) parameters (with k the number of</a:t>
            </a:r>
            <a:endParaRPr lang="en-US" altLang="zh-CN" dirty="0"/>
          </a:p>
          <a:p>
            <a:r>
              <a:rPr lang="en-US" altLang="zh-CN" dirty="0"/>
              <a:t>non-zero elements in a sparse representation, and k = N in</a:t>
            </a:r>
            <a:endParaRPr lang="en-US" altLang="zh-CN" dirty="0"/>
          </a:p>
          <a:p>
            <a:r>
              <a:rPr lang="en-US" altLang="zh-CN" dirty="0"/>
              <a:t>non-sparse RBMs and other dense representations).</a:t>
            </a:r>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tLang="zh-CN" dirty="0"/>
          </a:p>
          <a:p>
            <a:r>
              <a:rPr lang="en-US" altLang="zh-CN" dirty="0"/>
              <a:t>Deep architectures can lead</a:t>
            </a:r>
            <a:endParaRPr lang="en-US" altLang="zh-CN" dirty="0"/>
          </a:p>
          <a:p>
            <a:r>
              <a:rPr lang="en-US" altLang="zh-CN" dirty="0"/>
              <a:t>to abstract representations because more abstract concepts can</a:t>
            </a:r>
            <a:endParaRPr lang="en-US" altLang="zh-CN" dirty="0"/>
          </a:p>
          <a:p>
            <a:r>
              <a:rPr lang="en-US" altLang="zh-CN" dirty="0"/>
              <a:t>often be constructed in terms of less abstract ones.</a:t>
            </a:r>
            <a:endParaRPr lang="en-US" altLang="zh-CN" dirty="0"/>
          </a:p>
          <a:p>
            <a:endParaRPr lang="en-US" altLang="zh-CN" dirty="0"/>
          </a:p>
          <a:p>
            <a:r>
              <a:rPr lang="zh-CN" altLang="en-US" dirty="0"/>
              <a:t>深度：输入到输出之间的路径（信用分配）</a:t>
            </a:r>
            <a:endParaRPr lang="zh-CN" altLang="en-US" dirty="0"/>
          </a:p>
          <a:p>
            <a:r>
              <a:rPr lang="zh-CN" altLang="en-US" dirty="0"/>
              <a:t>多层人工神经网络</a:t>
            </a:r>
            <a:endParaRPr lang="zh-CN" altLang="en-US" dirty="0"/>
          </a:p>
          <a:p>
            <a:r>
              <a:rPr lang="zh-CN" altLang="en-US" dirty="0"/>
              <a:t>层数大于</a:t>
            </a:r>
            <a:r>
              <a:rPr lang="en-US" altLang="zh-CN" dirty="0"/>
              <a:t>1</a:t>
            </a:r>
            <a:endParaRPr lang="en-US" altLang="zh-CN" dirty="0"/>
          </a:p>
          <a:p>
            <a:r>
              <a:rPr lang="en-US" altLang="zh-CN" dirty="0" err="1"/>
              <a:t>Schmidhuber</a:t>
            </a:r>
            <a:r>
              <a:rPr lang="en-US" altLang="zh-CN" dirty="0"/>
              <a:t>: 10 is sure deep</a:t>
            </a:r>
            <a:endParaRPr lang="en-US" altLang="zh-CN" dirty="0"/>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复合函数</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\item \</a:t>
            </a:r>
            <a:r>
              <a:rPr lang="en-US" altLang="zh-CN" dirty="0" err="1"/>
              <a:t>textbf</a:t>
            </a:r>
            <a:r>
              <a:rPr lang="en-US" altLang="zh-CN" dirty="0"/>
              <a:t>{</a:t>
            </a:r>
            <a:r>
              <a:rPr lang="zh-CN" altLang="en-US" dirty="0"/>
              <a:t>细胞体</a:t>
            </a:r>
            <a:r>
              <a:rPr lang="en-US" altLang="zh-CN" dirty="0"/>
              <a:t>}</a:t>
            </a:r>
            <a:r>
              <a:rPr lang="zh-CN" altLang="en-US" dirty="0"/>
              <a:t>（</a:t>
            </a:r>
            <a:r>
              <a:rPr lang="en-US" altLang="zh-CN" dirty="0"/>
              <a:t>Soma</a:t>
            </a:r>
            <a:r>
              <a:rPr lang="zh-CN" altLang="en-US" dirty="0"/>
              <a:t>）中的神经细胞膜上有各种受体和离子通道，胞膜的受体可与相应的化学物质神经递质结合，引起离子通透性及膜内外电位差发生改变，产生相应的生理活动：</a:t>
            </a:r>
            <a:r>
              <a:rPr lang="en-US" altLang="zh-CN" dirty="0"/>
              <a:t>\</a:t>
            </a:r>
            <a:r>
              <a:rPr lang="en-US" altLang="zh-CN" dirty="0" err="1"/>
              <a:t>textbf</a:t>
            </a:r>
            <a:r>
              <a:rPr lang="en-US" altLang="zh-CN" dirty="0"/>
              <a:t>{</a:t>
            </a:r>
            <a:r>
              <a:rPr lang="zh-CN" altLang="en-US" dirty="0"/>
              <a:t>兴奋</a:t>
            </a:r>
            <a:r>
              <a:rPr lang="en-US" altLang="zh-CN" dirty="0"/>
              <a:t>}</a:t>
            </a:r>
            <a:r>
              <a:rPr lang="zh-CN" altLang="en-US" dirty="0"/>
              <a:t>或</a:t>
            </a:r>
            <a:r>
              <a:rPr lang="en-US" altLang="zh-CN" dirty="0"/>
              <a:t>\</a:t>
            </a:r>
            <a:r>
              <a:rPr lang="en-US" altLang="zh-CN" dirty="0" err="1"/>
              <a:t>textbf</a:t>
            </a:r>
            <a:r>
              <a:rPr lang="en-US" altLang="zh-CN" dirty="0"/>
              <a:t>{</a:t>
            </a:r>
            <a:r>
              <a:rPr lang="zh-CN" altLang="en-US" dirty="0"/>
              <a:t>抑制</a:t>
            </a:r>
            <a:r>
              <a:rPr lang="en-US" altLang="zh-CN" dirty="0"/>
              <a:t>}</a:t>
            </a:r>
            <a:r>
              <a:rPr lang="zh-CN" altLang="en-US" dirty="0"/>
              <a:t>。</a:t>
            </a:r>
            <a:endParaRPr lang="zh-CN" altLang="en-US" dirty="0"/>
          </a:p>
          <a:p>
            <a:r>
              <a:rPr lang="en-US" altLang="zh-CN" dirty="0"/>
              <a:t>\item </a:t>
            </a:r>
            <a:r>
              <a:rPr lang="zh-CN" altLang="en-US" dirty="0"/>
              <a:t>细胞突起是由细胞体延伸出来的细长部分，又可分为树突和轴突。</a:t>
            </a:r>
            <a:endParaRPr lang="zh-CN" altLang="en-US" dirty="0"/>
          </a:p>
          <a:p>
            <a:r>
              <a:rPr lang="en-US" altLang="zh-CN" dirty="0"/>
              <a:t>\item \</a:t>
            </a:r>
            <a:r>
              <a:rPr lang="en-US" altLang="zh-CN" dirty="0" err="1"/>
              <a:t>textbf</a:t>
            </a:r>
            <a:r>
              <a:rPr lang="en-US" altLang="zh-CN" dirty="0"/>
              <a:t>{</a:t>
            </a:r>
            <a:r>
              <a:rPr lang="zh-CN" altLang="en-US" dirty="0"/>
              <a:t>树突</a:t>
            </a:r>
            <a:r>
              <a:rPr lang="en-US" altLang="zh-CN" dirty="0"/>
              <a:t>}</a:t>
            </a:r>
            <a:r>
              <a:rPr lang="zh-CN" altLang="en-US" dirty="0"/>
              <a:t>（</a:t>
            </a:r>
            <a:r>
              <a:rPr lang="en-US" altLang="zh-CN" dirty="0"/>
              <a:t>Dendrite</a:t>
            </a:r>
            <a:r>
              <a:rPr lang="zh-CN" altLang="en-US" dirty="0"/>
              <a:t>）可以接受刺激并将兴奋传入细胞体。每个神经元可以有一或多个树突。</a:t>
            </a:r>
            <a:endParaRPr lang="zh-CN" altLang="en-US" dirty="0"/>
          </a:p>
          <a:p>
            <a:r>
              <a:rPr lang="en-US" altLang="zh-CN" dirty="0"/>
              <a:t>\item \</a:t>
            </a:r>
            <a:r>
              <a:rPr lang="en-US" altLang="zh-CN" dirty="0" err="1"/>
              <a:t>textbf</a:t>
            </a:r>
            <a:r>
              <a:rPr lang="en-US" altLang="zh-CN" dirty="0"/>
              <a:t>{</a:t>
            </a:r>
            <a:r>
              <a:rPr lang="zh-CN" altLang="en-US" dirty="0"/>
              <a:t>轴突</a:t>
            </a:r>
            <a:r>
              <a:rPr lang="en-US" altLang="zh-CN" dirty="0"/>
              <a:t>}(Axons)</a:t>
            </a:r>
            <a:r>
              <a:rPr lang="zh-CN" altLang="en-US" dirty="0"/>
              <a:t>可以把兴奋从胞体传送到另一个神经元或其他组织。每个神经元只有一个轴突。</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发展历史</a:t>
            </a:r>
            <a:endParaRPr lang="en-US" altLang="zh-CN" dirty="0"/>
          </a:p>
          <a:p>
            <a:pPr lvl="0"/>
            <a:r>
              <a:rPr lang="en-US" altLang="zh-CN" dirty="0"/>
              <a:t>1958 </a:t>
            </a:r>
            <a:r>
              <a:rPr lang="zh-CN" altLang="en-US" dirty="0"/>
              <a:t>年 </a:t>
            </a:r>
            <a:r>
              <a:rPr lang="en-US" altLang="zh-CN" dirty="0"/>
              <a:t>Rosenblatt </a:t>
            </a:r>
            <a:r>
              <a:rPr lang="zh-CN" altLang="en-US" dirty="0"/>
              <a:t>感知器</a:t>
            </a:r>
            <a:endParaRPr lang="zh-CN" altLang="en-US" dirty="0"/>
          </a:p>
          <a:p>
            <a:pPr lvl="0"/>
            <a:r>
              <a:rPr lang="en-US" altLang="zh-CN" dirty="0"/>
              <a:t>1969 </a:t>
            </a:r>
            <a:r>
              <a:rPr lang="zh-CN" altLang="en-US" dirty="0"/>
              <a:t>年 </a:t>
            </a:r>
            <a:r>
              <a:rPr lang="en-US" altLang="zh-CN" dirty="0"/>
              <a:t>Minsky XOR</a:t>
            </a:r>
            <a:endParaRPr lang="en-US" altLang="zh-CN" dirty="0"/>
          </a:p>
          <a:p>
            <a:pPr lvl="0"/>
            <a:r>
              <a:rPr lang="en-US" altLang="zh-CN" dirty="0"/>
              <a:t>1986 </a:t>
            </a:r>
            <a:r>
              <a:rPr lang="zh-CN" altLang="en-US" dirty="0"/>
              <a:t>年 </a:t>
            </a:r>
            <a:r>
              <a:rPr lang="en-US" altLang="zh-CN" dirty="0"/>
              <a:t>Hinton</a:t>
            </a:r>
            <a:r>
              <a:rPr lang="zh-CN" altLang="en-US" dirty="0"/>
              <a:t>、</a:t>
            </a:r>
            <a:r>
              <a:rPr lang="en-US" altLang="zh-CN" dirty="0" err="1"/>
              <a:t>LeCun</a:t>
            </a:r>
            <a:r>
              <a:rPr lang="en-US" altLang="zh-CN" dirty="0"/>
              <a:t> </a:t>
            </a:r>
            <a:r>
              <a:rPr lang="zh-CN" altLang="en-US" dirty="0"/>
              <a:t>人工神经网络（</a:t>
            </a:r>
            <a:r>
              <a:rPr lang="en-US" altLang="zh-CN" dirty="0"/>
              <a:t>BP </a:t>
            </a:r>
            <a:r>
              <a:rPr lang="zh-CN" altLang="en-US" dirty="0"/>
              <a:t>算法）</a:t>
            </a:r>
            <a:endParaRPr lang="zh-CN" altLang="en-US" dirty="0"/>
          </a:p>
          <a:p>
            <a:pPr lvl="0"/>
            <a:r>
              <a:rPr lang="en-US" altLang="zh-CN" dirty="0"/>
              <a:t>1998 </a:t>
            </a:r>
            <a:r>
              <a:rPr lang="zh-CN" altLang="en-US" dirty="0"/>
              <a:t>年 </a:t>
            </a:r>
            <a:r>
              <a:rPr lang="en-US" altLang="zh-CN" dirty="0" err="1"/>
              <a:t>LeCun</a:t>
            </a:r>
            <a:r>
              <a:rPr lang="en-US" altLang="zh-CN" dirty="0"/>
              <a:t> </a:t>
            </a:r>
            <a:r>
              <a:rPr lang="zh-CN" altLang="en-US" dirty="0"/>
              <a:t>卷积神经网络</a:t>
            </a:r>
            <a:endParaRPr lang="zh-CN" altLang="en-US" dirty="0"/>
          </a:p>
          <a:p>
            <a:pPr lvl="0"/>
            <a:r>
              <a:rPr lang="en-US" altLang="zh-CN" dirty="0"/>
              <a:t>2006 </a:t>
            </a:r>
            <a:r>
              <a:rPr lang="zh-CN" altLang="en-US" dirty="0"/>
              <a:t>年 </a:t>
            </a:r>
            <a:r>
              <a:rPr lang="en-US" altLang="zh-CN" dirty="0"/>
              <a:t>Hinton </a:t>
            </a:r>
            <a:r>
              <a:rPr lang="zh-CN" altLang="en-US" dirty="0"/>
              <a:t>深度网络</a:t>
            </a:r>
            <a:endParaRPr lang="zh-CN" altLang="en-US" dirty="0"/>
          </a:p>
          <a:p>
            <a:pPr lvl="0"/>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Stanford</a:t>
            </a:r>
            <a:r>
              <a:rPr lang="zh-CN" altLang="en-US" dirty="0"/>
              <a:t>大学</a:t>
            </a:r>
            <a:endParaRPr lang="en-US" altLang="zh-CN" dirty="0"/>
          </a:p>
          <a:p>
            <a:pPr lvl="1"/>
            <a:r>
              <a:rPr lang="zh-CN" altLang="en-US" dirty="0"/>
              <a:t> </a:t>
            </a:r>
            <a:r>
              <a:rPr lang="en-US" altLang="zh-CN" dirty="0"/>
              <a:t>Ng (Now Baidu) 03 </a:t>
            </a:r>
            <a:r>
              <a:rPr lang="zh-CN" altLang="en-US" dirty="0"/>
              <a:t>年 </a:t>
            </a:r>
            <a:r>
              <a:rPr lang="en-US" altLang="zh-CN" dirty="0"/>
              <a:t>UC Berkeley </a:t>
            </a:r>
            <a:r>
              <a:rPr lang="zh-CN" altLang="en-US" dirty="0"/>
              <a:t>大学 </a:t>
            </a:r>
            <a:r>
              <a:rPr lang="en-US" altLang="zh-CN" dirty="0"/>
              <a:t>M. Jordan </a:t>
            </a:r>
            <a:r>
              <a:rPr lang="zh-CN" altLang="en-US" dirty="0"/>
              <a:t>博士</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李宏毅</a:t>
            </a:r>
            <a:r>
              <a:rPr lang="en-US" altLang="zh-CN" dirty="0"/>
              <a:t>《Generative Adversarial Network (GAN)》</a:t>
            </a:r>
            <a:endParaRPr lang="en-US" altLang="zh-CN" dirty="0"/>
          </a:p>
          <a:p>
            <a:pPr lvl="1"/>
            <a:r>
              <a:rPr lang="en-US" altLang="zh-CN" dirty="0"/>
              <a:t>http://speech.ee.ntu.edu.tw/~tlkagk/slide/Tutorial_HYLee_GAN.pptx</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00" dirty="0"/>
              <a:t>智能（</a:t>
            </a:r>
            <a:r>
              <a:rPr lang="en-US" altLang="zh-CN" sz="100" dirty="0"/>
              <a:t>intelligence</a:t>
            </a:r>
            <a:r>
              <a:rPr lang="zh-CN" altLang="en-US" sz="100" dirty="0"/>
              <a:t>）是现代生活中很常见的一个词，比如智能手机、智能家</a:t>
            </a:r>
            <a:endParaRPr lang="zh-CN" altLang="en-US" sz="100" dirty="0"/>
          </a:p>
          <a:p>
            <a:r>
              <a:rPr lang="zh-CN" altLang="en-US" sz="100" dirty="0"/>
              <a:t>居、智能驾驶等。</a:t>
            </a:r>
            <a:endParaRPr lang="zh-CN" altLang="en-US" sz="100"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1950</a:t>
            </a:r>
            <a:r>
              <a:rPr lang="zh-CN" altLang="en-US" dirty="0"/>
              <a:t>年 </a:t>
            </a:r>
            <a:r>
              <a:rPr lang="en-US" altLang="zh-CN" dirty="0"/>
              <a:t>\</a:t>
            </a:r>
            <a:r>
              <a:rPr lang="en-US" altLang="zh-CN" dirty="0" err="1"/>
              <a:t>textbf</a:t>
            </a:r>
            <a:r>
              <a:rPr lang="en-US" altLang="zh-CN" dirty="0"/>
              <a:t>{</a:t>
            </a:r>
            <a:r>
              <a:rPr lang="zh-CN" altLang="en-US" dirty="0"/>
              <a:t>图灵测试</a:t>
            </a:r>
            <a:r>
              <a:rPr lang="en-US" altLang="zh-CN" dirty="0"/>
              <a:t>}</a:t>
            </a:r>
            <a:r>
              <a:rPr lang="zh-CN" altLang="en-US" dirty="0"/>
              <a:t>：“一个人在不接触对方的情况下，通过一种特殊的方式，和对方进行一系列的问答。如果在相当长时间内，他无法根据这些问题判断对方是人还是计算机，那么就可以认为这个计算机是智能的”。</a:t>
            </a:r>
            <a:endParaRPr lang="en-US" altLang="zh-CN" dirty="0"/>
          </a:p>
          <a:p>
            <a:endParaRPr lang="en-US" altLang="zh-CN" dirty="0"/>
          </a:p>
          <a:p>
            <a:r>
              <a:rPr lang="zh-CN" altLang="en-US" dirty="0"/>
              <a:t> 图灵测试是促使人工智能从哲学探讨到科学研究的一个重要因素，引导了人工智能的很多研究方向。因为要使得计算机能通过图灵测试，计算机必须具备理解语言、学习、记忆、推理、决策等能力。</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车牌识别？</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人们对文本、图像的理解无法从字符串或者图像的底层特征直接获得，它需要使用人们日常生活中积累的大量经验和知识来进行推理和判断。</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对于一些高层次的抽象概念，如一幅关于节日的图像所表达出的欢乐和喜庆的感觉等，更需要根据人的知识来判断。</a:t>
            </a:r>
            <a:endParaRPr lang="zh-CN" altLang="en-US" dirty="0"/>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现代科学以物理、数学为典范，表达规律的等式实质上都是要在某种变化中，表示出一种能用量的关系显示出来的不变性的规律。</a:t>
            </a:r>
            <a:endParaRPr lang="en-US" altLang="zh-CN" dirty="0"/>
          </a:p>
          <a:p>
            <a:endParaRPr lang="en-US" altLang="zh-CN" dirty="0"/>
          </a:p>
          <a:p>
            <a:r>
              <a:rPr lang="zh-CN" altLang="en-US" dirty="0"/>
              <a:t>近义词：换汤不换药，殊途同归</a:t>
            </a:r>
            <a:endParaRPr lang="en-US" altLang="zh-CN" dirty="0"/>
          </a:p>
          <a:p>
            <a:endParaRPr lang="en-US" altLang="zh-CN" dirty="0"/>
          </a:p>
          <a:p>
            <a:r>
              <a:rPr lang="zh-CN" altLang="en-US" dirty="0"/>
              <a:t>把主要常见的动作、情形，归纳成几个公式</a:t>
            </a:r>
            <a:r>
              <a:rPr lang="en-US" altLang="zh-CN" dirty="0"/>
              <a:t>(</a:t>
            </a:r>
            <a:r>
              <a:rPr lang="zh-CN" altLang="en-US" dirty="0"/>
              <a:t>或说是套路、围棋定式之类的东西</a:t>
            </a:r>
            <a:r>
              <a:rPr lang="en-US" altLang="zh-CN" dirty="0"/>
              <a:t>)</a:t>
            </a:r>
            <a:r>
              <a:rPr lang="zh-CN" altLang="en-US" dirty="0"/>
              <a:t>，</a:t>
            </a:r>
            <a:endParaRPr lang="zh-CN" altLang="en-US" dirty="0"/>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4"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700">
              <a:solidFill>
                <a:srgbClr val="FFFFFF"/>
              </a:solidFill>
            </a:endParaRPr>
          </a:p>
        </p:txBody>
      </p:sp>
      <p:sp>
        <p:nvSpPr>
          <p:cNvPr id="6"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
        <p:nvSpPr>
          <p:cNvPr id="9" name="Subtitle 8"/>
          <p:cNvSpPr>
            <a:spLocks noGrp="1"/>
          </p:cNvSpPr>
          <p:nvPr>
            <p:ph type="subTitle" idx="1"/>
          </p:nvPr>
        </p:nvSpPr>
        <p:spPr>
          <a:xfrm>
            <a:off x="563006" y="726666"/>
            <a:ext cx="5812317" cy="568735"/>
          </a:xfrm>
          <a:prstGeom prst="rect">
            <a:avLst/>
          </a:prstGeom>
        </p:spPr>
        <p:txBody>
          <a:bodyPr anchor="ctr"/>
          <a:lstStyle>
            <a:lvl1pPr marL="0" indent="0" algn="ctr">
              <a:buNone/>
              <a:defRPr sz="24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25" name="Text Placeholder 24"/>
          <p:cNvSpPr>
            <a:spLocks noGrp="1"/>
          </p:cNvSpPr>
          <p:nvPr>
            <p:ph type="body" sz="quarter" idx="10" hasCustomPrompt="1"/>
          </p:nvPr>
        </p:nvSpPr>
        <p:spPr>
          <a:xfrm>
            <a:off x="5280025" y="5550204"/>
            <a:ext cx="4273554" cy="790860"/>
          </a:xfrm>
          <a:prstGeom prst="rect">
            <a:avLst/>
          </a:prstGeom>
        </p:spPr>
        <p:txBody>
          <a:bodyPr/>
          <a:lstStyle>
            <a:lvl1pPr marL="0" indent="0" algn="ctr">
              <a:buNone/>
              <a:defRPr sz="2400" baseline="0">
                <a:solidFill>
                  <a:schemeClr val="accent1">
                    <a:lumMod val="60000"/>
                    <a:lumOff val="40000"/>
                  </a:schemeClr>
                </a:solidFill>
                <a:latin typeface="+mn-lt"/>
                <a:ea typeface="+mn-ea"/>
              </a:defRPr>
            </a:lvl1pPr>
          </a:lstStyle>
          <a:p>
            <a:pPr lvl="0"/>
            <a:r>
              <a:rPr lang="zh-CN" altLang="en-US"/>
              <a:t>编辑母版文本样式</a:t>
            </a:r>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p:cSld name="Subsection">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16"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单击此处编辑母版标题样式</a:t>
            </a:r>
            <a:endParaRPr lang="zh-CN" altLang="en-US"/>
          </a:p>
        </p:txBody>
      </p:sp>
      <p:sp>
        <p:nvSpPr>
          <p:cNvPr id="8" name="Text Placeholder 12"/>
          <p:cNvSpPr>
            <a:spLocks noGrp="1"/>
          </p:cNvSpPr>
          <p:nvPr>
            <p:ph idx="1" hasCustomPrompt="1"/>
          </p:nvPr>
        </p:nvSpPr>
        <p:spPr bwMode="auto">
          <a:xfrm>
            <a:off x="609600" y="990600"/>
            <a:ext cx="10972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7" name="Text Placeholder 12"/>
          <p:cNvSpPr>
            <a:spLocks noGrp="1"/>
          </p:cNvSpPr>
          <p:nvPr>
            <p:ph idx="1" hasCustomPrompt="1"/>
          </p:nvPr>
        </p:nvSpPr>
        <p:spPr bwMode="auto">
          <a:xfrm>
            <a:off x="609600" y="1066799"/>
            <a:ext cx="54864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8" name="Text Placeholder 12"/>
          <p:cNvSpPr>
            <a:spLocks noGrp="1"/>
          </p:cNvSpPr>
          <p:nvPr>
            <p:ph idx="10" hasCustomPrompt="1"/>
          </p:nvPr>
        </p:nvSpPr>
        <p:spPr bwMode="auto">
          <a:xfrm>
            <a:off x="6248400" y="1066800"/>
            <a:ext cx="5334000" cy="518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3" name="标题 2"/>
          <p:cNvSpPr>
            <a:spLocks noGrp="1"/>
          </p:cNvSpPr>
          <p:nvPr>
            <p:ph type="title"/>
          </p:nvPr>
        </p:nvSpPr>
        <p:spPr/>
        <p:txBody>
          <a:bodyPr/>
          <a:lstStyle/>
          <a:p>
            <a:r>
              <a:rPr lang="zh-CN" altLang="en-US"/>
              <a:t>单击此处编辑母版标题样式</a:t>
            </a:r>
            <a:endParaRPr lang="zh-CN" altLang="en-US" dirty="0"/>
          </a:p>
        </p:txBody>
      </p:sp>
      <p:cxnSp>
        <p:nvCxnSpPr>
          <p:cNvPr id="6" name="直接连接符 5"/>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7" name="Text Placeholder 12"/>
          <p:cNvSpPr>
            <a:spLocks noGrp="1"/>
          </p:cNvSpPr>
          <p:nvPr>
            <p:ph idx="1" hasCustomPrompt="1"/>
          </p:nvPr>
        </p:nvSpPr>
        <p:spPr bwMode="auto">
          <a:xfrm>
            <a:off x="609599" y="990600"/>
            <a:ext cx="5885794"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3" name="标题 2"/>
          <p:cNvSpPr>
            <a:spLocks noGrp="1"/>
          </p:cNvSpPr>
          <p:nvPr>
            <p:ph type="title"/>
          </p:nvPr>
        </p:nvSpPr>
        <p:spPr/>
        <p:txBody>
          <a:bodyPr/>
          <a:lstStyle/>
          <a:p>
            <a:r>
              <a:rPr lang="zh-CN" altLang="en-US"/>
              <a:t>单击此处编辑母版标题样式</a:t>
            </a:r>
            <a:endParaRPr lang="zh-CN" altLang="en-US"/>
          </a:p>
        </p:txBody>
      </p:sp>
      <p:cxnSp>
        <p:nvCxnSpPr>
          <p:cNvPr id="4" name="直接连接符 3"/>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p:cSld name="empty">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En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1"/>
            <a:ext cx="10972800" cy="7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990599"/>
            <a:ext cx="10972800" cy="54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en-US" altLang="zh-CN" dirty="0"/>
          </a:p>
        </p:txBody>
      </p:sp>
      <p:sp>
        <p:nvSpPr>
          <p:cNvPr id="1032" name="Straight Connector 28"/>
          <p:cNvSpPr>
            <a:spLocks noChangeShapeType="1"/>
          </p:cNvSpPr>
          <p:nvPr userDrawn="1"/>
        </p:nvSpPr>
        <p:spPr bwMode="auto">
          <a:xfrm>
            <a:off x="609600" y="898949"/>
            <a:ext cx="10972800" cy="0"/>
          </a:xfrm>
          <a:prstGeom prst="line">
            <a:avLst/>
          </a:prstGeom>
          <a:noFill/>
          <a:ln w="9525" algn="ctr">
            <a:solidFill>
              <a:schemeClr val="accent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9" name="Footer Placeholder 2"/>
          <p:cNvSpPr txBox="1"/>
          <p:nvPr userDrawn="1"/>
        </p:nvSpPr>
        <p:spPr>
          <a:xfrm>
            <a:off x="4114800" y="6492875"/>
            <a:ext cx="3962400" cy="365125"/>
          </a:xfrm>
          <a:prstGeom prst="rect">
            <a:avLst/>
          </a:prstGeom>
        </p:spPr>
        <p:txBody>
          <a:bodyPr vert="horz" wrap="square" lIns="0" tIns="0" rIns="0" bIns="0" numCol="1" anchor="ctr" anchorCtr="0" compatLnSpc="1"/>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3" name="Rectangle 17"/>
          <p:cNvSpPr/>
          <p:nvPr userDrawn="1"/>
        </p:nvSpPr>
        <p:spPr>
          <a:xfrm>
            <a:off x="10972800" y="6521549"/>
            <a:ext cx="375424" cy="307777"/>
          </a:xfrm>
          <a:prstGeom prst="rect">
            <a:avLst/>
          </a:prstGeom>
        </p:spPr>
        <p:txBody>
          <a:bodyPr wrap="none" anchor="ctr">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fld>
            <a:endParaRPr lang="en-US" altLang="zh-CN" sz="1400" kern="1200" dirty="0">
              <a:solidFill>
                <a:schemeClr val="tx2"/>
              </a:solidFill>
              <a:latin typeface="+mn-ea"/>
              <a:ea typeface="+mn-ea"/>
              <a:cs typeface="Arial" panose="020B0604020202020204" pitchFamily="34" charset="0"/>
            </a:endParaRPr>
          </a:p>
        </p:txBody>
      </p:sp>
      <p:sp>
        <p:nvSpPr>
          <p:cNvPr id="12" name="Straight Connector 27"/>
          <p:cNvSpPr>
            <a:spLocks noChangeShapeType="1"/>
          </p:cNvSpPr>
          <p:nvPr userDrawn="1"/>
        </p:nvSpPr>
        <p:spPr bwMode="auto">
          <a:xfrm>
            <a:off x="609600" y="6477000"/>
            <a:ext cx="10972800" cy="0"/>
          </a:xfrm>
          <a:prstGeom prst="line">
            <a:avLst/>
          </a:prstGeom>
          <a:noFill/>
          <a:ln w="9525" algn="ctr">
            <a:solidFill>
              <a:schemeClr val="accent2"/>
            </a:solidFill>
            <a:prstDash val="dash"/>
            <a:round/>
          </a:ln>
        </p:spPr>
        <p:txBody>
          <a:bodyPr/>
          <a:lstStyle/>
          <a:p>
            <a:endParaRPr lang="zh-CN" altLang="en-US" sz="1400">
              <a:latin typeface="+mn-ea"/>
              <a:ea typeface="+mn-ea"/>
            </a:endParaRPr>
          </a:p>
        </p:txBody>
      </p:sp>
      <p:pic>
        <p:nvPicPr>
          <p:cNvPr id="22" name="图片 21"/>
          <p:cNvPicPr>
            <a:picLocks noChangeAspect="1"/>
          </p:cNvPicPr>
          <p:nvPr userDrawn="1"/>
        </p:nvPicPr>
        <p:blipFill rotWithShape="1">
          <a:blip r:embed="rId9">
            <a:extLst>
              <a:ext uri="{28A0092B-C50C-407E-A947-70E740481C1C}">
                <a14:useLocalDpi xmlns:a14="http://schemas.microsoft.com/office/drawing/2010/main" val="0"/>
              </a:ext>
            </a:extLst>
          </a:blip>
          <a:srcRect t="17253" b="20243"/>
          <a:stretch>
            <a:fillRect/>
          </a:stretch>
        </p:blipFill>
        <p:spPr>
          <a:xfrm>
            <a:off x="6096000" y="326493"/>
            <a:ext cx="5584768" cy="48156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p:titleStyle>
    <p:bodyStyle>
      <a:lvl1pPr marL="153670" indent="-153670" algn="l" rtl="0" eaLnBrk="1" fontAlgn="base" hangingPunct="1">
        <a:spcBef>
          <a:spcPts val="340"/>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7975" indent="-153670" algn="l" rtl="0" eaLnBrk="1" fontAlgn="base" hangingPunct="1">
        <a:spcBef>
          <a:spcPts val="280"/>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280" indent="-128905" algn="l" rtl="0" eaLnBrk="1" fontAlgn="base" hangingPunct="1">
        <a:spcBef>
          <a:spcPts val="280"/>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220" indent="-128905"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905" algn="l" rtl="0" eaLnBrk="1" fontAlgn="base" hangingPunct="1">
        <a:spcBef>
          <a:spcPts val="170"/>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70"/>
        </a:spcBef>
        <a:buClr>
          <a:srgbClr val="9FB8CD">
            <a:shade val="75000"/>
          </a:srgbClr>
        </a:buClr>
        <a:buSzPct val="75000"/>
        <a:buFont typeface="Wingdings 3" panose="05040102010807070707"/>
        <a:buChar char=""/>
        <a:defRPr kumimoji="0" lang="en-US" sz="900" kern="1200" smtClean="0">
          <a:solidFill>
            <a:schemeClr val="tx1"/>
          </a:solidFill>
          <a:latin typeface="+mn-lt"/>
          <a:ea typeface="+mn-ea"/>
          <a:cs typeface="+mn-cs"/>
        </a:defRPr>
      </a:lvl6pPr>
      <a:lvl7pPr marL="1028700" indent="-102870" algn="l" rtl="0" eaLnBrk="1" latinLnBrk="0" hangingPunct="1">
        <a:spcBef>
          <a:spcPts val="170"/>
        </a:spcBef>
        <a:buClr>
          <a:srgbClr val="727CA3">
            <a:shade val="75000"/>
          </a:srgbClr>
        </a:buClr>
        <a:buSzPct val="75000"/>
        <a:buFont typeface="Wingdings 3" panose="05040102010807070707"/>
        <a:buChar char=""/>
        <a:defRPr kumimoji="0" lang="en-US" sz="790" kern="1200" smtClean="0">
          <a:solidFill>
            <a:schemeClr val="tx1"/>
          </a:solidFill>
          <a:latin typeface="+mn-lt"/>
          <a:ea typeface="+mn-ea"/>
          <a:cs typeface="+mn-cs"/>
        </a:defRPr>
      </a:lvl7pPr>
      <a:lvl8pPr marL="1131570" indent="-102870" algn="l" rtl="0" eaLnBrk="1" latinLnBrk="0" hangingPunct="1">
        <a:spcBef>
          <a:spcPts val="170"/>
        </a:spcBef>
        <a:buClr>
          <a:prstClr val="white">
            <a:shade val="50000"/>
          </a:prstClr>
        </a:buClr>
        <a:buSzPct val="75000"/>
        <a:buFont typeface="Wingdings 3" panose="05040102010807070707"/>
        <a:buChar char=""/>
        <a:defRPr kumimoji="0" lang="en-US" sz="790" kern="1200" smtClean="0">
          <a:solidFill>
            <a:schemeClr val="tx1"/>
          </a:solidFill>
          <a:latin typeface="+mn-lt"/>
          <a:ea typeface="+mn-ea"/>
          <a:cs typeface="+mn-cs"/>
        </a:defRPr>
      </a:lvl8pPr>
      <a:lvl9pPr marL="1234440" indent="-102870" algn="l" rtl="0" eaLnBrk="1" latinLnBrk="0" hangingPunct="1">
        <a:spcBef>
          <a:spcPts val="170"/>
        </a:spcBef>
        <a:buClr>
          <a:srgbClr val="9FB8CD"/>
        </a:buClr>
        <a:buSzPct val="75000"/>
        <a:buFont typeface="Wingdings 3" panose="05040102010807070707"/>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hyperlink" Target="https://nndl.github.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9.jpeg"/><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xml"/><Relationship Id="rId2" Type="http://schemas.openxmlformats.org/officeDocument/2006/relationships/image" Target="../media/image13.jpe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wmf"/><Relationship Id="rId5" Type="http://schemas.openxmlformats.org/officeDocument/2006/relationships/oleObject" Target="../embeddings/oleObject4.bin"/><Relationship Id="rId4" Type="http://schemas.openxmlformats.org/officeDocument/2006/relationships/oleObject" Target="../embeddings/oleObject3.bin"/><Relationship Id="rId3" Type="http://schemas.openxmlformats.org/officeDocument/2006/relationships/oleObject" Target="../embeddings/oleObject2.bin"/><Relationship Id="rId2" Type="http://schemas.openxmlformats.org/officeDocument/2006/relationships/image" Target="../media/image14.wmf"/><Relationship Id="rId11" Type="http://schemas.openxmlformats.org/officeDocument/2006/relationships/vmlDrawing" Target="../drawings/vmlDrawing1.vml"/><Relationship Id="rId10" Type="http://schemas.openxmlformats.org/officeDocument/2006/relationships/slideLayout" Target="../slideLayouts/slideLayout3.xml"/><Relationship Id="rId1"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4.xml"/><Relationship Id="rId6" Type="http://schemas.openxmlformats.org/officeDocument/2006/relationships/tags" Target="../tags/tag4.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tags" Target="../tags/tag6.xml"/><Relationship Id="rId2" Type="http://schemas.openxmlformats.org/officeDocument/2006/relationships/image" Target="../media/image22.jpeg"/><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26.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28.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jpeg"/></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10.xml"/><Relationship Id="rId7" Type="http://schemas.openxmlformats.org/officeDocument/2006/relationships/image" Target="../media/image32.png"/><Relationship Id="rId6" Type="http://schemas.openxmlformats.org/officeDocument/2006/relationships/image" Target="../media/image31.png"/><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0" Type="http://schemas.openxmlformats.org/officeDocument/2006/relationships/notesSlide" Target="../notesSlides/notesSlide13.xml"/><Relationship Id="rId1" Type="http://schemas.openxmlformats.org/officeDocument/2006/relationships/diagramData" Target="../diagrams/data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4.xml"/><Relationship Id="rId2" Type="http://schemas.openxmlformats.org/officeDocument/2006/relationships/hyperlink" Target="structure%20of%20brain.mp4" TargetMode="External"/><Relationship Id="rId1"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2.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3.xml"/><Relationship Id="rId2" Type="http://schemas.openxmlformats.org/officeDocument/2006/relationships/image" Target="../media/image41.png"/><Relationship Id="rId1"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hyperlink" Target="https://nndl.github.io/"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42.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54.xml.rels><?xml version="1.0" encoding="UTF-8" standalone="yes"?>
<Relationships xmlns="http://schemas.openxmlformats.org/package/2006/relationships"><Relationship Id="rId9" Type="http://schemas.openxmlformats.org/officeDocument/2006/relationships/image" Target="../media/image53.png"/><Relationship Id="rId8" Type="http://schemas.openxmlformats.org/officeDocument/2006/relationships/image" Target="../media/image52.png"/><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1" Type="http://schemas.openxmlformats.org/officeDocument/2006/relationships/notesSlide" Target="../notesSlides/notesSlide18.xml"/><Relationship Id="rId10" Type="http://schemas.openxmlformats.org/officeDocument/2006/relationships/slideLayout" Target="../slideLayouts/slideLayout3.xml"/><Relationship Id="rId1" Type="http://schemas.openxmlformats.org/officeDocument/2006/relationships/image" Target="../media/image45.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hyperlink" Target="https://github.com/nndl/exercise/tree/master/chap1_warmup" TargetMode="External"/><Relationship Id="rId2" Type="http://schemas.openxmlformats.org/officeDocument/2006/relationships/hyperlink" Target="https://github.com/nndl/exercise" TargetMode="External"/><Relationship Id="rId1" Type="http://schemas.openxmlformats.org/officeDocument/2006/relationships/hyperlink" Target="https://nndl.github.io/" TargetMode="Externa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hyperlink" Target="https://d2l.ai/" TargetMode="External"/><Relationship Id="rId4" Type="http://schemas.openxmlformats.org/officeDocument/2006/relationships/hyperlink" Target="https://nndl.github.io/" TargetMode="External"/><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绪论</a:t>
            </a:r>
            <a:endParaRPr lang="zh-CN" altLang="en-US" dirty="0"/>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1"/>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顶会论文</a:t>
            </a:r>
            <a:endParaRPr lang="zh-CN" altLang="en-US" dirty="0"/>
          </a:p>
        </p:txBody>
      </p:sp>
      <p:sp>
        <p:nvSpPr>
          <p:cNvPr id="3" name="内容占位符 2"/>
          <p:cNvSpPr>
            <a:spLocks noGrp="1"/>
          </p:cNvSpPr>
          <p:nvPr>
            <p:ph idx="1"/>
          </p:nvPr>
        </p:nvSpPr>
        <p:spPr/>
        <p:txBody>
          <a:bodyPr/>
          <a:lstStyle/>
          <a:p>
            <a:r>
              <a:rPr lang="en-US" altLang="zh-CN"/>
              <a:t>NeurIPS</a:t>
            </a:r>
            <a:r>
              <a:rPr lang="zh-CN" altLang="en-US"/>
              <a:t>、</a:t>
            </a:r>
            <a:r>
              <a:rPr lang="en-US" altLang="zh-CN"/>
              <a:t>ICLR</a:t>
            </a:r>
            <a:r>
              <a:rPr lang="zh-CN" altLang="en-US"/>
              <a:t>、</a:t>
            </a:r>
            <a:r>
              <a:rPr lang="en-US" altLang="zh-CN"/>
              <a:t>ICML</a:t>
            </a:r>
            <a:r>
              <a:rPr lang="zh-CN" altLang="en-US"/>
              <a:t>、</a:t>
            </a:r>
            <a:r>
              <a:rPr lang="en-US" altLang="zh-CN"/>
              <a:t>AAAI</a:t>
            </a:r>
            <a:r>
              <a:rPr lang="zh-CN" altLang="en-US"/>
              <a:t>、</a:t>
            </a:r>
            <a:r>
              <a:rPr lang="en-US" altLang="zh-CN"/>
              <a:t>IJCAI</a:t>
            </a:r>
            <a:endParaRPr lang="en-US" altLang="zh-CN"/>
          </a:p>
          <a:p>
            <a:r>
              <a:rPr lang="en-US" altLang="zh-CN"/>
              <a:t>ACL</a:t>
            </a:r>
            <a:r>
              <a:rPr lang="zh-CN" altLang="en-US"/>
              <a:t>、</a:t>
            </a:r>
            <a:r>
              <a:rPr lang="en-US" altLang="zh-CN"/>
              <a:t>EMNLP</a:t>
            </a:r>
            <a:endParaRPr lang="en-US" altLang="zh-CN"/>
          </a:p>
          <a:p>
            <a:r>
              <a:rPr lang="en-US" altLang="zh-CN"/>
              <a:t>CVPR</a:t>
            </a:r>
            <a:r>
              <a:rPr lang="zh-CN" altLang="en-US"/>
              <a:t>、</a:t>
            </a:r>
            <a:r>
              <a:rPr lang="en-US" altLang="zh-CN"/>
              <a:t>ICCV</a:t>
            </a:r>
            <a:endParaRPr lang="en-US" altLang="zh-CN"/>
          </a:p>
          <a:p>
            <a:r>
              <a:rPr lang="en-US" altLang="zh-CN"/>
              <a:t>…</a:t>
            </a:r>
            <a:endParaRPr lang="en-US"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成绩（研究生）</a:t>
            </a:r>
            <a:endParaRPr lang="zh-CN" altLang="en-US" dirty="0"/>
          </a:p>
        </p:txBody>
      </p:sp>
      <p:sp>
        <p:nvSpPr>
          <p:cNvPr id="3" name="内容占位符 2"/>
          <p:cNvSpPr>
            <a:spLocks noGrp="1"/>
          </p:cNvSpPr>
          <p:nvPr>
            <p:ph idx="1"/>
          </p:nvPr>
        </p:nvSpPr>
        <p:spPr/>
        <p:txBody>
          <a:bodyPr/>
          <a:lstStyle/>
          <a:p>
            <a:r>
              <a:rPr lang="zh-CN" altLang="en-US"/>
              <a:t>课程建设</a:t>
            </a:r>
            <a:endParaRPr lang="en-US" altLang="zh-CN"/>
          </a:p>
          <a:p>
            <a:pPr lvl="1"/>
            <a:r>
              <a:rPr lang="en-US" altLang="zh-CN"/>
              <a:t>40%</a:t>
            </a:r>
            <a:endParaRPr lang="en-US" altLang="zh-CN"/>
          </a:p>
          <a:p>
            <a:r>
              <a:rPr lang="zh-CN" altLang="en-US"/>
              <a:t>期末作业</a:t>
            </a:r>
            <a:endParaRPr lang="en-US" altLang="zh-CN"/>
          </a:p>
          <a:p>
            <a:pPr lvl="1"/>
            <a:r>
              <a:rPr lang="en-US" altLang="zh-CN"/>
              <a:t>60%</a:t>
            </a:r>
            <a:endParaRPr lang="en-US" altLang="zh-CN"/>
          </a:p>
          <a:p>
            <a:pPr lvl="1"/>
            <a:endParaRPr lang="en-US" altLang="zh-CN"/>
          </a:p>
          <a:p>
            <a:r>
              <a:rPr lang="en-US" altLang="zh-CN"/>
              <a:t>2</a:t>
            </a:r>
            <a:r>
              <a:rPr lang="zh-CN" altLang="en-US"/>
              <a:t>人一组</a:t>
            </a:r>
            <a:endParaRPr lang="en-US" altLang="zh-CN"/>
          </a:p>
          <a:p>
            <a:r>
              <a:rPr lang="zh-CN" altLang="en-US"/>
              <a:t>编程语言：</a:t>
            </a:r>
            <a:r>
              <a:rPr lang="en-US" altLang="zh-CN"/>
              <a:t>Python</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成绩</a:t>
            </a:r>
            <a:endParaRPr lang="zh-CN" altLang="en-US" dirty="0"/>
          </a:p>
        </p:txBody>
      </p:sp>
      <p:sp>
        <p:nvSpPr>
          <p:cNvPr id="3" name="内容占位符 2"/>
          <p:cNvSpPr>
            <a:spLocks noGrp="1"/>
          </p:cNvSpPr>
          <p:nvPr>
            <p:ph idx="1"/>
          </p:nvPr>
        </p:nvSpPr>
        <p:spPr/>
        <p:txBody>
          <a:bodyPr/>
          <a:lstStyle/>
          <a:p>
            <a:r>
              <a:rPr lang="zh-CN" altLang="en-US"/>
              <a:t>平时作业（</a:t>
            </a:r>
            <a:r>
              <a:rPr lang="en-US" altLang="zh-CN"/>
              <a:t>4</a:t>
            </a:r>
            <a:r>
              <a:rPr lang="zh-CN" altLang="en-US"/>
              <a:t>次）</a:t>
            </a:r>
            <a:endParaRPr lang="en-US" altLang="zh-CN"/>
          </a:p>
          <a:p>
            <a:pPr lvl="1"/>
            <a:r>
              <a:rPr lang="en-US" altLang="zh-CN"/>
              <a:t>4</a:t>
            </a:r>
            <a:r>
              <a:rPr lang="zh-CN" altLang="en-US"/>
              <a:t>*</a:t>
            </a:r>
            <a:r>
              <a:rPr lang="en-US" altLang="zh-CN"/>
              <a:t>15% = 60%</a:t>
            </a:r>
            <a:endParaRPr lang="en-US" altLang="zh-CN"/>
          </a:p>
          <a:p>
            <a:r>
              <a:rPr lang="zh-CN" altLang="en-US"/>
              <a:t>期末作业</a:t>
            </a:r>
            <a:endParaRPr lang="en-US" altLang="zh-CN"/>
          </a:p>
          <a:p>
            <a:pPr lvl="1"/>
            <a:r>
              <a:rPr lang="en-US" altLang="zh-CN"/>
              <a:t>35%</a:t>
            </a:r>
            <a:endParaRPr lang="en-US" altLang="zh-CN"/>
          </a:p>
          <a:p>
            <a:r>
              <a:rPr lang="zh-CN" altLang="en-US"/>
              <a:t>课程反馈</a:t>
            </a:r>
            <a:endParaRPr lang="en-US" altLang="zh-CN"/>
          </a:p>
          <a:p>
            <a:pPr lvl="1"/>
            <a:r>
              <a:rPr lang="en-US" altLang="zh-CN"/>
              <a:t>5%</a:t>
            </a:r>
            <a:endParaRPr lang="en-US" altLang="zh-CN"/>
          </a:p>
          <a:p>
            <a:pPr lvl="1"/>
            <a:endParaRPr lang="en-US" altLang="zh-CN"/>
          </a:p>
          <a:p>
            <a:r>
              <a:rPr lang="zh-CN" altLang="en-US"/>
              <a:t>编程语言：</a:t>
            </a:r>
            <a:r>
              <a:rPr lang="en-US" altLang="zh-CN"/>
              <a:t>Python</a:t>
            </a:r>
            <a:endParaRPr lang="zh-CN" altLang="en-US" dirty="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人工智能</a:t>
            </a:r>
            <a:endParaRPr lang="zh-CN" altLang="en-US" dirty="0"/>
          </a:p>
        </p:txBody>
      </p:sp>
      <p:sp>
        <p:nvSpPr>
          <p:cNvPr id="3" name="内容占位符 2"/>
          <p:cNvSpPr>
            <a:spLocks noGrp="1"/>
          </p:cNvSpPr>
          <p:nvPr>
            <p:ph idx="1"/>
          </p:nvPr>
        </p:nvSpPr>
        <p:spPr/>
        <p:txBody>
          <a:bodyPr/>
          <a:lstStyle/>
          <a:p>
            <a:r>
              <a:rPr lang="zh-CN" altLang="en-US" dirty="0"/>
              <a:t>人工智能（</a:t>
            </a:r>
            <a:r>
              <a:rPr lang="en-US" altLang="zh-CN" dirty="0"/>
              <a:t>artificial intelligence</a:t>
            </a:r>
            <a:r>
              <a:rPr lang="zh-CN" altLang="en-US" dirty="0"/>
              <a:t>，</a:t>
            </a:r>
            <a:r>
              <a:rPr lang="en-US" altLang="zh-CN" dirty="0"/>
              <a:t>AI</a:t>
            </a:r>
            <a:r>
              <a:rPr lang="zh-CN" altLang="en-US" dirty="0"/>
              <a:t>）就是让机器具有人类的智能。</a:t>
            </a:r>
            <a:endParaRPr lang="en-US" altLang="zh-CN" dirty="0"/>
          </a:p>
          <a:p>
            <a:pPr lvl="1"/>
            <a:r>
              <a:rPr lang="zh-CN" altLang="en-US" dirty="0"/>
              <a:t>“计算机控制”</a:t>
            </a:r>
            <a:r>
              <a:rPr lang="en-US" altLang="zh-CN" dirty="0"/>
              <a:t>+“</a:t>
            </a:r>
            <a:r>
              <a:rPr lang="zh-CN" altLang="en-US" dirty="0"/>
              <a:t>智能行为”</a:t>
            </a:r>
            <a:endParaRPr lang="en-US" altLang="zh-CN" dirty="0"/>
          </a:p>
          <a:p>
            <a:endParaRPr lang="en-US" altLang="zh-CN" dirty="0"/>
          </a:p>
          <a:p>
            <a:r>
              <a:rPr lang="zh-CN" altLang="en-US" dirty="0"/>
              <a:t>人工智能这个学科的诞生有着明确的标志性事件，就是</a:t>
            </a:r>
            <a:r>
              <a:rPr lang="en-US" altLang="zh-CN" dirty="0"/>
              <a:t>1956</a:t>
            </a:r>
            <a:r>
              <a:rPr lang="zh-CN" altLang="en-US" dirty="0"/>
              <a:t>年的达特茅斯（</a:t>
            </a:r>
            <a:r>
              <a:rPr lang="en-US" altLang="zh-CN" dirty="0"/>
              <a:t>Dartmouth</a:t>
            </a:r>
            <a:r>
              <a:rPr lang="zh-CN" altLang="en-US" dirty="0"/>
              <a:t>）会议。在这次会议上，“人工智能”被提出并作为本研究领域的名称。</a:t>
            </a:r>
            <a:endParaRPr lang="en-US" altLang="zh-CN" dirty="0"/>
          </a:p>
          <a:p>
            <a:endParaRPr lang="zh-CN" altLang="en-US" dirty="0"/>
          </a:p>
        </p:txBody>
      </p:sp>
      <p:sp>
        <p:nvSpPr>
          <p:cNvPr id="4" name="矩形 3"/>
          <p:cNvSpPr/>
          <p:nvPr/>
        </p:nvSpPr>
        <p:spPr>
          <a:xfrm>
            <a:off x="2438400" y="5410200"/>
            <a:ext cx="7543800" cy="369332"/>
          </a:xfrm>
          <a:prstGeom prst="rect">
            <a:avLst/>
          </a:prstGeom>
        </p:spPr>
        <p:txBody>
          <a:bodyPr wrap="square">
            <a:spAutoFit/>
          </a:bodyPr>
          <a:lstStyle/>
          <a:p>
            <a:r>
              <a:rPr lang="zh-CN" altLang="en-US" dirty="0">
                <a:solidFill>
                  <a:srgbClr val="C00000"/>
                </a:solidFill>
              </a:rPr>
              <a:t>人工智能就是要让机器的行为看起来就像是人所表现出的智能行为一样。</a:t>
            </a:r>
            <a:endParaRPr lang="zh-CN" altLang="en-US" dirty="0">
              <a:solidFill>
                <a:srgbClr val="C00000"/>
              </a:solidFill>
            </a:endParaRPr>
          </a:p>
        </p:txBody>
      </p:sp>
      <p:sp>
        <p:nvSpPr>
          <p:cNvPr id="5" name="矩形 4"/>
          <p:cNvSpPr/>
          <p:nvPr/>
        </p:nvSpPr>
        <p:spPr>
          <a:xfrm>
            <a:off x="7086600" y="5918869"/>
            <a:ext cx="3429000" cy="369332"/>
          </a:xfrm>
          <a:prstGeom prst="rect">
            <a:avLst/>
          </a:prstGeom>
        </p:spPr>
        <p:txBody>
          <a:bodyPr wrap="square">
            <a:spAutoFit/>
          </a:bodyPr>
          <a:lstStyle/>
          <a:p>
            <a:r>
              <a:rPr lang="zh-CN" altLang="en-US" dirty="0">
                <a:solidFill>
                  <a:srgbClr val="C00000"/>
                </a:solidFill>
                <a:latin typeface="+mn-lt"/>
              </a:rPr>
              <a:t>John McCarthy（1927-2011）</a:t>
            </a:r>
            <a:endParaRPr lang="zh-CN" altLang="en-US" dirty="0">
              <a:solidFill>
                <a:srgbClr val="C00000"/>
              </a:solidFill>
              <a:latin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图灵测试</a:t>
            </a:r>
            <a:endParaRPr lang="zh-CN" altLang="en-US" dirty="0"/>
          </a:p>
        </p:txBody>
      </p:sp>
      <p:pic>
        <p:nvPicPr>
          <p:cNvPr id="4" name="Picture 2" descr=" 2050"/>
          <p:cNvPicPr>
            <a:picLocks noChangeAspect="1" noChangeArrowheads="1"/>
          </p:cNvPicPr>
          <p:nvPr/>
        </p:nvPicPr>
        <p:blipFill>
          <a:blip r:embed="rId1"/>
          <a:srcRect/>
          <a:stretch>
            <a:fillRect/>
          </a:stretch>
        </p:blipFill>
        <p:spPr bwMode="auto">
          <a:xfrm>
            <a:off x="7709061" y="1420696"/>
            <a:ext cx="16930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 2052"/>
          <p:cNvPicPr>
            <a:picLocks noChangeAspect="1" noChangeArrowheads="1"/>
          </p:cNvPicPr>
          <p:nvPr/>
        </p:nvPicPr>
        <p:blipFill>
          <a:blip r:embed="rId2"/>
          <a:srcRect/>
          <a:stretch>
            <a:fillRect/>
          </a:stretch>
        </p:blipFill>
        <p:spPr bwMode="auto">
          <a:xfrm>
            <a:off x="7237096" y="4572000"/>
            <a:ext cx="2897505" cy="139493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descr=" 5"/>
          <p:cNvSpPr/>
          <p:nvPr/>
        </p:nvSpPr>
        <p:spPr>
          <a:xfrm>
            <a:off x="7879736" y="3698578"/>
            <a:ext cx="1351717" cy="369332"/>
          </a:xfrm>
          <a:prstGeom prst="rect">
            <a:avLst/>
          </a:prstGeom>
        </p:spPr>
        <p:txBody>
          <a:bodyPr wrap="none">
            <a:spAutoFit/>
          </a:bodyPr>
          <a:lstStyle/>
          <a:p>
            <a:r>
              <a:rPr lang="en-US" altLang="zh-CN" dirty="0"/>
              <a:t>Alan Turing</a:t>
            </a:r>
            <a:endParaRPr lang="zh-CN" altLang="en-US" dirty="0"/>
          </a:p>
        </p:txBody>
      </p:sp>
      <p:sp>
        <p:nvSpPr>
          <p:cNvPr id="11" name="文本框 10"/>
          <p:cNvSpPr txBox="1"/>
          <p:nvPr/>
        </p:nvSpPr>
        <p:spPr>
          <a:xfrm>
            <a:off x="685800" y="1828800"/>
            <a:ext cx="5562600" cy="3600986"/>
          </a:xfrm>
          <a:prstGeom prst="rect">
            <a:avLst/>
          </a:prstGeom>
          <a:noFill/>
        </p:spPr>
        <p:txBody>
          <a:bodyPr wrap="square" rtlCol="0">
            <a:spAutoFit/>
          </a:bodyPr>
          <a:lstStyle/>
          <a:p>
            <a:r>
              <a:rPr lang="zh-CN" altLang="en-US" sz="2400" dirty="0">
                <a:solidFill>
                  <a:srgbClr val="000000"/>
                </a:solidFill>
              </a:rPr>
              <a:t>“一个人在不接触对方的情况下，通过一种特殊的方式，和对方进行一系列的问答。如果在相当长时间内，他无法根据这些问题判断对方是人还是计算机，那么就可以认为这个计算机是智能的”。</a:t>
            </a:r>
            <a:endParaRPr lang="en-US" altLang="zh-CN" sz="2400" dirty="0">
              <a:solidFill>
                <a:srgbClr val="000000"/>
              </a:solidFill>
            </a:endParaRPr>
          </a:p>
          <a:p>
            <a:pPr algn="r"/>
            <a:endParaRPr lang="en-US" altLang="zh-CN" sz="2400" dirty="0">
              <a:solidFill>
                <a:srgbClr val="000000"/>
              </a:solidFill>
            </a:endParaRPr>
          </a:p>
          <a:p>
            <a:pPr algn="r"/>
            <a:r>
              <a:rPr lang="en-US" altLang="zh-CN" dirty="0">
                <a:solidFill>
                  <a:srgbClr val="000000"/>
                </a:solidFill>
              </a:rPr>
              <a:t>---Alan Turing [1950]</a:t>
            </a:r>
            <a:endParaRPr lang="en-US" altLang="zh-CN" dirty="0">
              <a:solidFill>
                <a:srgbClr val="000000"/>
              </a:solidFill>
            </a:endParaRPr>
          </a:p>
          <a:p>
            <a:pPr algn="r"/>
            <a:r>
              <a:rPr lang="en-US" altLang="zh-CN" dirty="0">
                <a:solidFill>
                  <a:srgbClr val="000000"/>
                </a:solidFill>
              </a:rPr>
              <a:t>《Computing Machinery and Intelligence》</a:t>
            </a:r>
            <a:endParaRPr lang="zh-CN" altLang="en-US" dirty="0">
              <a:solidFill>
                <a:srgbClr val="000000"/>
              </a:solidFill>
            </a:endParaRPr>
          </a:p>
          <a:p>
            <a:endParaRPr lang="zh-CN" altLang="en-US" sz="2400" dirty="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 2"/>
          <p:cNvSpPr>
            <a:spLocks noGrp="1"/>
          </p:cNvSpPr>
          <p:nvPr>
            <p:ph type="title"/>
          </p:nvPr>
        </p:nvSpPr>
        <p:spPr/>
        <p:txBody>
          <a:bodyPr/>
          <a:lstStyle/>
          <a:p>
            <a:r>
              <a:rPr lang="zh-CN" altLang="en-US"/>
              <a:t>人工智能的研究领域</a:t>
            </a:r>
            <a:endParaRPr lang="zh-CN" altLang="en-US" dirty="0"/>
          </a:p>
        </p:txBody>
      </p:sp>
      <p:sp>
        <p:nvSpPr>
          <p:cNvPr id="3" name="内容占位符 2"/>
          <p:cNvSpPr>
            <a:spLocks noGrp="1"/>
          </p:cNvSpPr>
          <p:nvPr>
            <p:ph idx="1"/>
          </p:nvPr>
        </p:nvSpPr>
        <p:spPr/>
        <p:txBody>
          <a:bodyPr/>
          <a:lstStyle/>
          <a:p>
            <a:r>
              <a:rPr lang="zh-CN" altLang="en-US"/>
              <a:t>让机器具有人类的智能</a:t>
            </a:r>
            <a:endParaRPr lang="en-US" altLang="zh-CN"/>
          </a:p>
          <a:p>
            <a:pPr lvl="1"/>
            <a:r>
              <a:rPr lang="zh-CN" altLang="en-US"/>
              <a:t>机器感知（计算机视觉、语音信息处理）</a:t>
            </a:r>
            <a:endParaRPr lang="en-US" altLang="zh-CN"/>
          </a:p>
          <a:p>
            <a:pPr lvl="1"/>
            <a:r>
              <a:rPr lang="zh-CN" altLang="en-US"/>
              <a:t>学习（模式识别、机器学习、强化学习）</a:t>
            </a:r>
            <a:endParaRPr lang="en-US" altLang="zh-CN"/>
          </a:p>
          <a:p>
            <a:pPr lvl="1"/>
            <a:r>
              <a:rPr lang="zh-CN" altLang="en-US"/>
              <a:t>语言（自然语言处理）</a:t>
            </a:r>
            <a:endParaRPr lang="en-US" altLang="zh-CN"/>
          </a:p>
          <a:p>
            <a:pPr lvl="1"/>
            <a:r>
              <a:rPr lang="zh-CN" altLang="en-US"/>
              <a:t>记忆（知识表示）</a:t>
            </a:r>
            <a:endParaRPr lang="en-US" altLang="zh-CN"/>
          </a:p>
          <a:p>
            <a:pPr lvl="1"/>
            <a:r>
              <a:rPr lang="zh-CN" altLang="en-US"/>
              <a:t>决策（规划、数据挖掘）</a:t>
            </a:r>
            <a:endParaRPr lang="zh-CN" altLang="en-US"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发展历史</a:t>
            </a:r>
            <a:endParaRPr lang="zh-CN" altLang="en-US" dirty="0"/>
          </a:p>
        </p:txBody>
      </p:sp>
      <p:pic>
        <p:nvPicPr>
          <p:cNvPr id="3" name="图片 2" descr="屏幕剪辑"/>
          <p:cNvPicPr>
            <a:picLocks noChangeAspect="1"/>
          </p:cNvPicPr>
          <p:nvPr/>
        </p:nvPicPr>
        <p:blipFill>
          <a:blip r:embed="rId1"/>
          <a:stretch>
            <a:fillRect/>
          </a:stretch>
        </p:blipFill>
        <p:spPr>
          <a:xfrm>
            <a:off x="745424" y="2590800"/>
            <a:ext cx="10701151" cy="2057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endParaRPr lang="zh-CN" altLang="en-US" dirty="0"/>
          </a:p>
        </p:txBody>
      </p:sp>
      <p:sp>
        <p:nvSpPr>
          <p:cNvPr id="3" name="内容占位符 2"/>
          <p:cNvSpPr>
            <a:spLocks noGrp="1"/>
          </p:cNvSpPr>
          <p:nvPr>
            <p:ph idx="1"/>
          </p:nvPr>
        </p:nvSpPr>
        <p:spPr/>
        <p:txBody>
          <a:bodyPr/>
          <a:lstStyle/>
          <a:p>
            <a:r>
              <a:rPr lang="zh-CN" altLang="en-US" dirty="0"/>
              <a:t>专家知识（人工规则）</a:t>
            </a:r>
            <a:endParaRPr lang="zh-CN" altLang="en-US" dirty="0"/>
          </a:p>
        </p:txBody>
      </p:sp>
      <p:pic>
        <p:nvPicPr>
          <p:cNvPr id="2050" name="Picture 2" descr="âreasoning  ruleâçå¾çæç´¢ç»æ"/>
          <p:cNvPicPr>
            <a:picLocks noChangeAspect="1" noChangeArrowheads="1"/>
          </p:cNvPicPr>
          <p:nvPr/>
        </p:nvPicPr>
        <p:blipFill>
          <a:blip r:embed="rId1"/>
          <a:srcRect/>
          <a:stretch>
            <a:fillRect/>
          </a:stretch>
        </p:blipFill>
        <p:spPr bwMode="auto">
          <a:xfrm>
            <a:off x="3505200" y="2362201"/>
            <a:ext cx="4773126" cy="3565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panose="02010600030101010101" pitchFamily="2" charset="-122"/>
                <a:ea typeface="等线" panose="02010600030101010101" pitchFamily="2" charset="-122"/>
              </a:rPr>
              <a:t>What’s the Rule?</a:t>
            </a:r>
            <a:endParaRPr lang="zh-CN" altLang="en-US" dirty="0">
              <a:latin typeface="等线" panose="02010600030101010101" pitchFamily="2" charset="-122"/>
              <a:ea typeface="等线" panose="02010600030101010101" pitchFamily="2" charset="-122"/>
            </a:endParaRPr>
          </a:p>
        </p:txBody>
      </p:sp>
      <p:pic>
        <p:nvPicPr>
          <p:cNvPr id="3" name="图片 2" descr="屏幕剪辑"/>
          <p:cNvPicPr>
            <a:picLocks noChangeAspect="1"/>
          </p:cNvPicPr>
          <p:nvPr/>
        </p:nvPicPr>
        <p:blipFill>
          <a:blip r:embed="rId1"/>
          <a:stretch>
            <a:fillRect/>
          </a:stretch>
        </p:blipFill>
        <p:spPr>
          <a:xfrm>
            <a:off x="2362201" y="1752600"/>
            <a:ext cx="4153009" cy="1534926"/>
          </a:xfrm>
          <a:prstGeom prst="rect">
            <a:avLst/>
          </a:prstGeom>
        </p:spPr>
      </p:pic>
      <p:pic>
        <p:nvPicPr>
          <p:cNvPr id="3074" name="Picture 2" descr="âPattern Recognition handwrite numberâçå¾çæç´¢ç»æ"/>
          <p:cNvPicPr>
            <a:picLocks noChangeAspect="1" noChangeArrowheads="1"/>
          </p:cNvPicPr>
          <p:nvPr/>
        </p:nvPicPr>
        <p:blipFill>
          <a:blip r:embed="rId2"/>
          <a:srcRect/>
          <a:stretch>
            <a:fillRect/>
          </a:stretch>
        </p:blipFill>
        <p:spPr bwMode="auto">
          <a:xfrm>
            <a:off x="2590800" y="3962400"/>
            <a:ext cx="3670974" cy="216416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315201" y="3505201"/>
            <a:ext cx="2031325" cy="646331"/>
          </a:xfrm>
          <a:prstGeom prst="rect">
            <a:avLst/>
          </a:prstGeom>
          <a:noFill/>
        </p:spPr>
        <p:txBody>
          <a:bodyPr wrap="none" rtlCol="0">
            <a:spAutoFit/>
          </a:bodyPr>
          <a:lstStyle/>
          <a:p>
            <a:r>
              <a:rPr lang="zh-CN" altLang="en-US" sz="3600" dirty="0">
                <a:solidFill>
                  <a:srgbClr val="FF0000"/>
                </a:solidFill>
                <a:latin typeface="黑体" panose="02010609060101010101" pitchFamily="49" charset="-122"/>
                <a:ea typeface="黑体" panose="02010609060101010101" pitchFamily="49" charset="-122"/>
              </a:rPr>
              <a:t>机器学习</a:t>
            </a:r>
            <a:endParaRPr lang="zh-CN" altLang="en-US" sz="3600" dirty="0">
              <a:solidFill>
                <a:srgbClr val="FF0000"/>
              </a:solidFill>
              <a:latin typeface="黑体" panose="02010609060101010101" pitchFamily="49" charset="-122"/>
              <a:ea typeface="黑体" panose="02010609060101010101" pitchFamily="49"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机器学习 </a:t>
            </a:r>
            <a:r>
              <a:rPr lang="en-US" altLang="zh-TW"/>
              <a:t>≈ </a:t>
            </a:r>
            <a:r>
              <a:rPr lang="zh-CN" altLang="en-US"/>
              <a:t>构建一个映射函数</a:t>
            </a:r>
            <a:endParaRPr lang="zh-TW" altLang="en-US" dirty="0"/>
          </a:p>
        </p:txBody>
      </p:sp>
      <p:sp>
        <p:nvSpPr>
          <p:cNvPr id="3" name="內容版面配置區 2"/>
          <p:cNvSpPr>
            <a:spLocks noGrp="1"/>
          </p:cNvSpPr>
          <p:nvPr>
            <p:ph idx="1"/>
          </p:nvPr>
        </p:nvSpPr>
        <p:spPr/>
        <p:txBody>
          <a:bodyPr/>
          <a:lstStyle/>
          <a:p>
            <a:r>
              <a:rPr lang="zh-CN" altLang="en-US" dirty="0"/>
              <a:t>语音识别</a:t>
            </a:r>
            <a:endParaRPr lang="en-US" altLang="zh-TW" dirty="0"/>
          </a:p>
          <a:p>
            <a:endParaRPr lang="en-US" altLang="zh-TW" dirty="0"/>
          </a:p>
          <a:p>
            <a:r>
              <a:rPr lang="zh-CN" altLang="en-US" dirty="0"/>
              <a:t>图像识别</a:t>
            </a:r>
            <a:endParaRPr lang="en-US" altLang="zh-TW" dirty="0"/>
          </a:p>
          <a:p>
            <a:endParaRPr lang="en-US" altLang="zh-CN" dirty="0"/>
          </a:p>
          <a:p>
            <a:endParaRPr lang="en-US" altLang="zh-CN" dirty="0"/>
          </a:p>
          <a:p>
            <a:r>
              <a:rPr lang="zh-CN" altLang="en-US" dirty="0"/>
              <a:t>围棋</a:t>
            </a:r>
            <a:endParaRPr lang="en-US" altLang="zh-CN" dirty="0"/>
          </a:p>
          <a:p>
            <a:endParaRPr lang="en-US" altLang="zh-CN" dirty="0"/>
          </a:p>
          <a:p>
            <a:endParaRPr lang="en-US" altLang="zh-CN" dirty="0"/>
          </a:p>
          <a:p>
            <a:r>
              <a:rPr lang="zh-CN" altLang="en-US" dirty="0"/>
              <a:t>机器翻译</a:t>
            </a:r>
            <a:endParaRPr lang="zh-TW" altLang="en-US" dirty="0"/>
          </a:p>
        </p:txBody>
      </p:sp>
      <p:graphicFrame>
        <p:nvGraphicFramePr>
          <p:cNvPr id="4" name="Object 12"/>
          <p:cNvGraphicFramePr>
            <a:graphicFrameLocks noChangeAspect="1"/>
          </p:cNvGraphicFramePr>
          <p:nvPr/>
        </p:nvGraphicFramePr>
        <p:xfrm>
          <a:off x="3886200" y="1449899"/>
          <a:ext cx="3822700" cy="460375"/>
        </p:xfrm>
        <a:graphic>
          <a:graphicData uri="http://schemas.openxmlformats.org/presentationml/2006/ole">
            <mc:AlternateContent xmlns:mc="http://schemas.openxmlformats.org/markup-compatibility/2006">
              <mc:Choice xmlns:v="urn:schemas-microsoft-com:vml" Requires="v">
                <p:oleObj spid="_x0000_s1470" name="方程式" r:id="rId1" imgW="42976800" imgH="5181600" progId="Equation.3">
                  <p:embed/>
                </p:oleObj>
              </mc:Choice>
              <mc:Fallback>
                <p:oleObj name="方程式" r:id="rId1" imgW="42976800" imgH="5181600" progId="Equation.3">
                  <p:embed/>
                  <p:pic>
                    <p:nvPicPr>
                      <p:cNvPr id="0" name="Object 12"/>
                      <p:cNvPicPr>
                        <a:picLocks noChangeAspect="1" noChangeArrowheads="1"/>
                      </p:cNvPicPr>
                      <p:nvPr/>
                    </p:nvPicPr>
                    <p:blipFill>
                      <a:blip r:embed="rId2"/>
                      <a:srcRect/>
                      <a:stretch>
                        <a:fillRect/>
                      </a:stretch>
                    </p:blipFill>
                    <p:spPr bwMode="auto">
                      <a:xfrm>
                        <a:off x="3886200" y="1449899"/>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nvGraphicFramePr>
        <p:xfrm>
          <a:off x="3837735" y="2818269"/>
          <a:ext cx="3822700" cy="460375"/>
        </p:xfrm>
        <a:graphic>
          <a:graphicData uri="http://schemas.openxmlformats.org/presentationml/2006/ole">
            <mc:AlternateContent xmlns:mc="http://schemas.openxmlformats.org/markup-compatibility/2006">
              <mc:Choice xmlns:v="urn:schemas-microsoft-com:vml" Requires="v">
                <p:oleObj spid="_x0000_s1471" name="方程式" r:id="rId3" imgW="42976800" imgH="5181600" progId="Equation.3">
                  <p:embed/>
                </p:oleObj>
              </mc:Choice>
              <mc:Fallback>
                <p:oleObj name="方程式" r:id="rId3" imgW="42976800" imgH="5181600" progId="Equation.3">
                  <p:embed/>
                  <p:pic>
                    <p:nvPicPr>
                      <p:cNvPr id="0" name="Object 12"/>
                      <p:cNvPicPr>
                        <a:picLocks noChangeAspect="1" noChangeArrowheads="1"/>
                      </p:cNvPicPr>
                      <p:nvPr/>
                    </p:nvPicPr>
                    <p:blipFill>
                      <a:blip r:embed="rId2"/>
                      <a:srcRect/>
                      <a:stretch>
                        <a:fillRect/>
                      </a:stretch>
                    </p:blipFill>
                    <p:spPr bwMode="auto">
                      <a:xfrm>
                        <a:off x="3837735" y="2818269"/>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nvGraphicFramePr>
        <p:xfrm>
          <a:off x="3873595" y="4226793"/>
          <a:ext cx="3822700" cy="460375"/>
        </p:xfrm>
        <a:graphic>
          <a:graphicData uri="http://schemas.openxmlformats.org/presentationml/2006/ole">
            <mc:AlternateContent xmlns:mc="http://schemas.openxmlformats.org/markup-compatibility/2006">
              <mc:Choice xmlns:v="urn:schemas-microsoft-com:vml" Requires="v">
                <p:oleObj spid="_x0000_s1472" name="方程式" r:id="rId4" imgW="42976800" imgH="5181600" progId="Equation.3">
                  <p:embed/>
                </p:oleObj>
              </mc:Choice>
              <mc:Fallback>
                <p:oleObj name="方程式" r:id="rId4" imgW="42976800" imgH="5181600" progId="Equation.3">
                  <p:embed/>
                  <p:pic>
                    <p:nvPicPr>
                      <p:cNvPr id="0" name="Object 12"/>
                      <p:cNvPicPr>
                        <a:picLocks noChangeAspect="1" noChangeArrowheads="1"/>
                      </p:cNvPicPr>
                      <p:nvPr/>
                    </p:nvPicPr>
                    <p:blipFill>
                      <a:blip r:embed="rId2"/>
                      <a:srcRect/>
                      <a:stretch>
                        <a:fillRect/>
                      </a:stretch>
                    </p:blipFill>
                    <p:spPr bwMode="auto">
                      <a:xfrm>
                        <a:off x="3873595" y="4226793"/>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nvGraphicFramePr>
        <p:xfrm>
          <a:off x="3904425" y="5462270"/>
          <a:ext cx="3578225" cy="460375"/>
        </p:xfrm>
        <a:graphic>
          <a:graphicData uri="http://schemas.openxmlformats.org/presentationml/2006/ole">
            <mc:AlternateContent xmlns:mc="http://schemas.openxmlformats.org/markup-compatibility/2006">
              <mc:Choice xmlns:v="urn:schemas-microsoft-com:vml" Requires="v">
                <p:oleObj spid="_x0000_s1473" name="方程式" r:id="rId5" imgW="40233600" imgH="5181600" progId="Equation.3">
                  <p:embed/>
                </p:oleObj>
              </mc:Choice>
              <mc:Fallback>
                <p:oleObj name="方程式" r:id="rId5" imgW="40233600" imgH="5181600" progId="Equation.3">
                  <p:embed/>
                  <p:pic>
                    <p:nvPicPr>
                      <p:cNvPr id="0" name="Object 12"/>
                      <p:cNvPicPr>
                        <a:picLocks noChangeAspect="1" noChangeArrowheads="1"/>
                      </p:cNvPicPr>
                      <p:nvPr/>
                    </p:nvPicPr>
                    <p:blipFill>
                      <a:blip r:embed="rId6"/>
                      <a:srcRect/>
                      <a:stretch>
                        <a:fillRect/>
                      </a:stretch>
                    </p:blipFill>
                    <p:spPr bwMode="auto">
                      <a:xfrm>
                        <a:off x="3904425" y="5462270"/>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7660435" y="2786845"/>
            <a:ext cx="947054" cy="523220"/>
          </a:xfrm>
          <a:prstGeom prst="rect">
            <a:avLst/>
          </a:prstGeom>
          <a:noFill/>
        </p:spPr>
        <p:txBody>
          <a:bodyPr wrap="square" rtlCol="0">
            <a:spAutoFit/>
          </a:bodyPr>
          <a:lstStyle/>
          <a:p>
            <a:r>
              <a:rPr lang="en-US" altLang="zh-TW" sz="2800" dirty="0"/>
              <a:t>“</a:t>
            </a:r>
            <a:r>
              <a:rPr lang="en-US" altLang="zh-CN" sz="2800" dirty="0"/>
              <a:t>9</a:t>
            </a:r>
            <a:r>
              <a:rPr lang="en-US" altLang="zh-TW" sz="2800" dirty="0"/>
              <a:t>”</a:t>
            </a:r>
            <a:endParaRPr lang="zh-TW" altLang="en-US" sz="2800" dirty="0"/>
          </a:p>
        </p:txBody>
      </p:sp>
      <p:sp>
        <p:nvSpPr>
          <p:cNvPr id="9" name="文字方塊 8"/>
          <p:cNvSpPr txBox="1"/>
          <p:nvPr/>
        </p:nvSpPr>
        <p:spPr>
          <a:xfrm>
            <a:off x="7708900" y="1418715"/>
            <a:ext cx="2898395" cy="523220"/>
          </a:xfrm>
          <a:prstGeom prst="rect">
            <a:avLst/>
          </a:prstGeom>
          <a:noFill/>
        </p:spPr>
        <p:txBody>
          <a:bodyPr wrap="square" rtlCol="0">
            <a:spAutoFit/>
          </a:bodyPr>
          <a:lstStyle/>
          <a:p>
            <a:r>
              <a:rPr lang="en-US" altLang="zh-TW" sz="2800" dirty="0"/>
              <a:t>“</a:t>
            </a:r>
            <a:r>
              <a:rPr lang="zh-CN" altLang="en-US" sz="2800" dirty="0"/>
              <a:t>你好</a:t>
            </a:r>
            <a:r>
              <a:rPr lang="en-US" altLang="zh-TW" sz="2800" dirty="0"/>
              <a:t>”</a:t>
            </a:r>
            <a:endParaRPr lang="zh-TW" altLang="en-US" sz="2800" dirty="0"/>
          </a:p>
        </p:txBody>
      </p:sp>
      <p:sp>
        <p:nvSpPr>
          <p:cNvPr id="10" name="文字方塊 9"/>
          <p:cNvSpPr txBox="1"/>
          <p:nvPr/>
        </p:nvSpPr>
        <p:spPr>
          <a:xfrm>
            <a:off x="7696296" y="4169103"/>
            <a:ext cx="1239914" cy="523220"/>
          </a:xfrm>
          <a:prstGeom prst="rect">
            <a:avLst/>
          </a:prstGeom>
          <a:noFill/>
        </p:spPr>
        <p:txBody>
          <a:bodyPr wrap="square" rtlCol="0">
            <a:spAutoFit/>
          </a:bodyPr>
          <a:lstStyle/>
          <a:p>
            <a:r>
              <a:rPr lang="en-US" altLang="zh-TW" sz="2800" dirty="0"/>
              <a:t>“6-5”</a:t>
            </a:r>
            <a:endParaRPr lang="zh-TW" altLang="en-US" sz="2800" dirty="0"/>
          </a:p>
        </p:txBody>
      </p:sp>
      <p:sp>
        <p:nvSpPr>
          <p:cNvPr id="11" name="文字方塊 10"/>
          <p:cNvSpPr txBox="1"/>
          <p:nvPr/>
        </p:nvSpPr>
        <p:spPr>
          <a:xfrm>
            <a:off x="7852103" y="5481119"/>
            <a:ext cx="3031893" cy="523220"/>
          </a:xfrm>
          <a:prstGeom prst="rect">
            <a:avLst/>
          </a:prstGeom>
          <a:noFill/>
        </p:spPr>
        <p:txBody>
          <a:bodyPr wrap="square" rtlCol="0">
            <a:spAutoFit/>
          </a:bodyPr>
          <a:lstStyle/>
          <a:p>
            <a:r>
              <a:rPr lang="en-US" altLang="zh-TW" sz="2800" dirty="0"/>
              <a:t>“</a:t>
            </a:r>
            <a:r>
              <a:rPr lang="en-US" altLang="zh-CN" sz="2800" dirty="0"/>
              <a:t>Hello!</a:t>
            </a:r>
            <a:r>
              <a:rPr lang="en-US" altLang="zh-TW" sz="2800" dirty="0"/>
              <a:t>”</a:t>
            </a:r>
            <a:endParaRPr lang="zh-TW" altLang="en-US" sz="2800" dirty="0"/>
          </a:p>
        </p:txBody>
      </p:sp>
      <p:sp>
        <p:nvSpPr>
          <p:cNvPr id="15" name="矩形 14"/>
          <p:cNvSpPr/>
          <p:nvPr/>
        </p:nvSpPr>
        <p:spPr>
          <a:xfrm>
            <a:off x="4343536" y="5415468"/>
            <a:ext cx="2659840" cy="523220"/>
          </a:xfrm>
          <a:prstGeom prst="rect">
            <a:avLst/>
          </a:prstGeom>
        </p:spPr>
        <p:txBody>
          <a:bodyPr wrap="square">
            <a:spAutoFit/>
          </a:bodyPr>
          <a:lstStyle/>
          <a:p>
            <a:pPr algn="ctr"/>
            <a:r>
              <a:rPr lang="en-US" altLang="zh-TW" sz="2800" dirty="0"/>
              <a:t>“</a:t>
            </a:r>
            <a:r>
              <a:rPr lang="zh-CN" altLang="en-US" sz="2800" dirty="0"/>
              <a:t>你好！</a:t>
            </a:r>
            <a:r>
              <a:rPr lang="en-US" altLang="zh-TW" sz="2800" dirty="0"/>
              <a:t>”</a:t>
            </a:r>
            <a:endParaRPr lang="zh-TW" altLang="en-US" sz="2800" dirty="0"/>
          </a:p>
        </p:txBody>
      </p:sp>
      <p:sp>
        <p:nvSpPr>
          <p:cNvPr id="18" name="文字方塊 17"/>
          <p:cNvSpPr txBox="1"/>
          <p:nvPr/>
        </p:nvSpPr>
        <p:spPr>
          <a:xfrm>
            <a:off x="8493243" y="4199881"/>
            <a:ext cx="2543153" cy="461665"/>
          </a:xfrm>
          <a:prstGeom prst="rect">
            <a:avLst/>
          </a:prstGeom>
          <a:noFill/>
        </p:spPr>
        <p:txBody>
          <a:bodyPr wrap="square" rtlCol="0">
            <a:spAutoFit/>
          </a:bodyPr>
          <a:lstStyle/>
          <a:p>
            <a:pPr algn="ctr"/>
            <a:r>
              <a:rPr lang="en-US" altLang="zh-TW" sz="2400" dirty="0"/>
              <a:t>(</a:t>
            </a:r>
            <a:r>
              <a:rPr lang="zh-CN" altLang="en-US" sz="2400" dirty="0"/>
              <a:t>落子位置</a:t>
            </a:r>
            <a:r>
              <a:rPr lang="en-US" altLang="zh-TW" sz="2400" dirty="0"/>
              <a:t>)</a:t>
            </a:r>
            <a:endParaRPr lang="zh-TW" altLang="en-US" sz="2400" dirty="0"/>
          </a:p>
        </p:txBody>
      </p:sp>
      <p:pic>
        <p:nvPicPr>
          <p:cNvPr id="14" name="图片 13" descr="屏幕剪辑"/>
          <p:cNvPicPr>
            <a:picLocks noChangeAspect="1"/>
          </p:cNvPicPr>
          <p:nvPr/>
        </p:nvPicPr>
        <p:blipFill>
          <a:blip r:embed="rId7"/>
          <a:stretch>
            <a:fillRect/>
          </a:stretch>
        </p:blipFill>
        <p:spPr>
          <a:xfrm>
            <a:off x="5476935" y="2766955"/>
            <a:ext cx="544300" cy="702147"/>
          </a:xfrm>
          <a:prstGeom prst="rect">
            <a:avLst/>
          </a:prstGeom>
        </p:spPr>
      </p:pic>
      <p:pic>
        <p:nvPicPr>
          <p:cNvPr id="17" name="图片 16" descr="屏幕剪辑"/>
          <p:cNvPicPr>
            <a:picLocks noChangeAspect="1"/>
          </p:cNvPicPr>
          <p:nvPr/>
        </p:nvPicPr>
        <p:blipFill>
          <a:blip r:embed="rId8" cstate="print"/>
          <a:stretch>
            <a:fillRect/>
          </a:stretch>
        </p:blipFill>
        <p:spPr>
          <a:xfrm>
            <a:off x="5092795" y="3909303"/>
            <a:ext cx="1219200" cy="1215850"/>
          </a:xfrm>
          <a:prstGeom prst="rect">
            <a:avLst/>
          </a:prstGeom>
        </p:spPr>
      </p:pic>
      <p:pic>
        <p:nvPicPr>
          <p:cNvPr id="21" name="图片 20" descr="屏幕剪辑"/>
          <p:cNvPicPr>
            <a:picLocks noChangeAspect="1"/>
          </p:cNvPicPr>
          <p:nvPr/>
        </p:nvPicPr>
        <p:blipFill>
          <a:blip r:embed="rId9" cstate="hqprint"/>
          <a:stretch>
            <a:fillRect/>
          </a:stretch>
        </p:blipFill>
        <p:spPr>
          <a:xfrm>
            <a:off x="4929356" y="1328278"/>
            <a:ext cx="1639458" cy="73164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关于本课程</a:t>
            </a:r>
            <a:endParaRPr lang="zh-CN" altLang="en-US" dirty="0"/>
          </a:p>
        </p:txBody>
      </p:sp>
      <p:sp>
        <p:nvSpPr>
          <p:cNvPr id="5" name="内容占位符 4"/>
          <p:cNvSpPr>
            <a:spLocks noGrp="1"/>
          </p:cNvSpPr>
          <p:nvPr>
            <p:ph idx="1"/>
          </p:nvPr>
        </p:nvSpPr>
        <p:spPr/>
        <p:txBody>
          <a:bodyPr/>
          <a:lstStyle/>
          <a:p>
            <a:r>
              <a:rPr lang="zh-CN" altLang="en-US" dirty="0"/>
              <a:t>人工智能的一个子领域</a:t>
            </a:r>
            <a:endParaRPr lang="en-US" altLang="zh-CN" dirty="0"/>
          </a:p>
          <a:p>
            <a:pPr lvl="1"/>
            <a:r>
              <a:rPr lang="zh-CN" altLang="en-US" dirty="0"/>
              <a:t>神经网络：一种以（人工）神经元为基本单元的模型</a:t>
            </a:r>
            <a:endParaRPr lang="en-US" altLang="zh-CN" dirty="0"/>
          </a:p>
          <a:p>
            <a:pPr lvl="1"/>
            <a:r>
              <a:rPr lang="zh-CN" altLang="en-US" dirty="0"/>
              <a:t>深度学习：一类机器学习问题，主要解决贡献度分配问题。</a:t>
            </a:r>
            <a:endParaRPr lang="zh-CN" altLang="en-US" dirty="0"/>
          </a:p>
        </p:txBody>
      </p:sp>
      <p:graphicFrame>
        <p:nvGraphicFramePr>
          <p:cNvPr id="6" name="内容占位符 3"/>
          <p:cNvGraphicFramePr/>
          <p:nvPr/>
        </p:nvGraphicFramePr>
        <p:xfrm>
          <a:off x="3810000" y="3124200"/>
          <a:ext cx="4191000" cy="27279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芒果机器学习</a:t>
            </a:r>
            <a:endParaRPr lang="zh-CN" altLang="en-US" dirty="0"/>
          </a:p>
        </p:txBody>
      </p:sp>
      <p:sp>
        <p:nvSpPr>
          <p:cNvPr id="4" name="矩形 3"/>
          <p:cNvSpPr/>
          <p:nvPr/>
        </p:nvSpPr>
        <p:spPr>
          <a:xfrm>
            <a:off x="2819400" y="5638801"/>
            <a:ext cx="6324600" cy="646331"/>
          </a:xfrm>
          <a:prstGeom prst="rect">
            <a:avLst/>
          </a:prstGeom>
        </p:spPr>
        <p:txBody>
          <a:bodyPr wrap="square">
            <a:spAutoFit/>
          </a:bodyPr>
          <a:lstStyle/>
          <a:p>
            <a:r>
              <a:rPr lang="zh-CN" altLang="en-US" dirty="0"/>
              <a:t>https://www.quora.com/How-do-you-explain-Machine-Learning-and-Data-Mining-to-non-Computer-Science-people</a:t>
            </a:r>
            <a:endParaRPr lang="zh-CN" altLang="en-US" dirty="0"/>
          </a:p>
        </p:txBody>
      </p:sp>
      <p:pic>
        <p:nvPicPr>
          <p:cNvPr id="6" name="图片 5"/>
          <p:cNvPicPr>
            <a:picLocks noChangeAspect="1"/>
          </p:cNvPicPr>
          <p:nvPr/>
        </p:nvPicPr>
        <p:blipFill>
          <a:blip r:embed="rId1"/>
          <a:stretch>
            <a:fillRect/>
          </a:stretch>
        </p:blipFill>
        <p:spPr>
          <a:xfrm>
            <a:off x="3505200" y="2084325"/>
            <a:ext cx="4781550" cy="3400425"/>
          </a:xfrm>
          <a:prstGeom prst="rect">
            <a:avLst/>
          </a:prstGeom>
        </p:spPr>
      </p:pic>
      <p:sp>
        <p:nvSpPr>
          <p:cNvPr id="8" name="矩形 7"/>
          <p:cNvSpPr/>
          <p:nvPr/>
        </p:nvSpPr>
        <p:spPr>
          <a:xfrm>
            <a:off x="5029201" y="371110"/>
            <a:ext cx="4617937" cy="523220"/>
          </a:xfrm>
          <a:prstGeom prst="rect">
            <a:avLst/>
          </a:prstGeom>
        </p:spPr>
        <p:txBody>
          <a:bodyPr wrap="square">
            <a:spAutoFit/>
          </a:bodyPr>
          <a:lstStyle/>
          <a:p>
            <a:r>
              <a:rPr lang="zh-CN" altLang="en-US" sz="2800" dirty="0">
                <a:solidFill>
                  <a:srgbClr val="FF0000"/>
                </a:solidFill>
              </a:rPr>
              <a:t>如果判断芒果是否甜蜜？</a:t>
            </a:r>
            <a:endParaRPr lang="zh-CN" altLang="en-US" sz="2800" dirty="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芒果机器学习</a:t>
            </a:r>
            <a:endParaRPr lang="zh-CN" altLang="en-US" dirty="0"/>
          </a:p>
        </p:txBody>
      </p:sp>
      <p:sp>
        <p:nvSpPr>
          <p:cNvPr id="3" name="内容占位符 2"/>
          <p:cNvSpPr>
            <a:spLocks noGrp="1"/>
          </p:cNvSpPr>
          <p:nvPr>
            <p:ph idx="1"/>
          </p:nvPr>
        </p:nvSpPr>
        <p:spPr/>
        <p:txBody>
          <a:bodyPr/>
          <a:lstStyle/>
          <a:p>
            <a:r>
              <a:rPr lang="zh-CN" altLang="en-US" dirty="0"/>
              <a:t>从市场上随机选取的芒果样本（训练数据），列出每个芒果的所有特征：</a:t>
            </a:r>
            <a:endParaRPr lang="en-US" altLang="zh-CN" dirty="0"/>
          </a:p>
          <a:p>
            <a:pPr lvl="1"/>
            <a:r>
              <a:rPr lang="zh-CN" altLang="en-US" dirty="0"/>
              <a:t>如颜色，大小，形状，产地，品牌</a:t>
            </a:r>
            <a:endParaRPr lang="en-US" altLang="zh-CN" dirty="0"/>
          </a:p>
          <a:p>
            <a:r>
              <a:rPr lang="zh-CN" altLang="en-US" dirty="0"/>
              <a:t>以及芒果质量（输出变量）：</a:t>
            </a:r>
            <a:endParaRPr lang="en-US" altLang="zh-CN" dirty="0"/>
          </a:p>
          <a:p>
            <a:pPr lvl="1"/>
            <a:r>
              <a:rPr lang="zh-CN" altLang="en-US" dirty="0"/>
              <a:t>甜蜜，多汁，成熟度。 </a:t>
            </a:r>
            <a:endParaRPr lang="en-US" altLang="zh-CN" dirty="0"/>
          </a:p>
          <a:p>
            <a:endParaRPr lang="en-US" altLang="zh-CN" dirty="0"/>
          </a:p>
          <a:p>
            <a:r>
              <a:rPr lang="zh-CN" altLang="en-US" dirty="0"/>
              <a:t>设计一个学习算法来学习芒果的特征与输出变量之间的相关性模型。</a:t>
            </a:r>
            <a:endParaRPr lang="en-US" altLang="zh-CN" dirty="0"/>
          </a:p>
          <a:p>
            <a:r>
              <a:rPr lang="zh-CN" altLang="en-US" dirty="0"/>
              <a:t>下次从市场上买芒果时，可以根据芒果（测试数据）的特征，使用前面计算的模型来预测芒果的质量。</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4"/>
          <p:cNvGraphicFramePr/>
          <p:nvPr/>
        </p:nvGraphicFramePr>
        <p:xfrm>
          <a:off x="1828800" y="1143000"/>
          <a:ext cx="8229600" cy="49371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标题 1"/>
          <p:cNvSpPr>
            <a:spLocks noGrp="1"/>
          </p:cNvSpPr>
          <p:nvPr>
            <p:ph type="title"/>
          </p:nvPr>
        </p:nvSpPr>
        <p:spPr/>
        <p:txBody>
          <a:bodyPr/>
          <a:lstStyle/>
          <a:p>
            <a:r>
              <a:rPr lang="zh-CN" altLang="en-US"/>
              <a:t>如何开发一个人工智能系统？</a:t>
            </a:r>
            <a:endParaRPr lang="zh-CN" altLang="en-US" dirty="0"/>
          </a:p>
        </p:txBody>
      </p:sp>
      <p:sp>
        <p:nvSpPr>
          <p:cNvPr id="3" name="文本框 2"/>
          <p:cNvSpPr txBox="1"/>
          <p:nvPr/>
        </p:nvSpPr>
        <p:spPr>
          <a:xfrm>
            <a:off x="5562600" y="1447800"/>
            <a:ext cx="697627" cy="400110"/>
          </a:xfrm>
          <a:prstGeom prst="rect">
            <a:avLst/>
          </a:prstGeom>
          <a:noFill/>
        </p:spPr>
        <p:txBody>
          <a:bodyPr wrap="none" rtlCol="0">
            <a:spAutoFit/>
          </a:bodyPr>
          <a:lstStyle/>
          <a:p>
            <a:r>
              <a:rPr lang="zh-CN" altLang="en-US" sz="2000" dirty="0"/>
              <a:t>规则</a:t>
            </a:r>
            <a:endParaRPr lang="zh-CN" altLang="en-US" sz="2000" dirty="0"/>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398C20A5-A9D8-4D3E-B587-799A3BB16507}"/>
                                            </p:graphicEl>
                                          </p:spTgt>
                                        </p:tgtEl>
                                        <p:attrNameLst>
                                          <p:attrName>style.visibility</p:attrName>
                                        </p:attrNameLst>
                                      </p:cBhvr>
                                      <p:to>
                                        <p:strVal val="visible"/>
                                      </p:to>
                                    </p:set>
                                    <p:animEffect transition="in" filter="fade">
                                      <p:cBhvr>
                                        <p:cTn id="12" dur="500"/>
                                        <p:tgtEl>
                                          <p:spTgt spid="6">
                                            <p:graphicEl>
                                              <a:dgm id="{398C20A5-A9D8-4D3E-B587-799A3BB1650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E701DB57-D095-4995-BA9F-3DC318F851BB}"/>
                                            </p:graphicEl>
                                          </p:spTgt>
                                        </p:tgtEl>
                                        <p:attrNameLst>
                                          <p:attrName>style.visibility</p:attrName>
                                        </p:attrNameLst>
                                      </p:cBhvr>
                                      <p:to>
                                        <p:strVal val="visible"/>
                                      </p:to>
                                    </p:set>
                                    <p:animEffect transition="in" filter="fade">
                                      <p:cBhvr>
                                        <p:cTn id="17" dur="500"/>
                                        <p:tgtEl>
                                          <p:spTgt spid="6">
                                            <p:graphicEl>
                                              <a:dgm id="{E701DB57-D095-4995-BA9F-3DC318F851BB}"/>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graphicEl>
                                              <a:dgm id="{037CC688-649A-434F-9080-67500DD1A79D}"/>
                                            </p:graphicEl>
                                          </p:spTgt>
                                        </p:tgtEl>
                                        <p:attrNameLst>
                                          <p:attrName>style.visibility</p:attrName>
                                        </p:attrNameLst>
                                      </p:cBhvr>
                                      <p:to>
                                        <p:strVal val="visible"/>
                                      </p:to>
                                    </p:set>
                                    <p:animEffect transition="in" filter="fade">
                                      <p:cBhvr>
                                        <p:cTn id="20" dur="500"/>
                                        <p:tgtEl>
                                          <p:spTgt spid="6">
                                            <p:graphicEl>
                                              <a:dgm id="{037CC688-649A-434F-9080-67500DD1A79D}"/>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graphicEl>
                                              <a:dgm id="{33B9F075-4423-4B3D-A2BD-A73956F1955D}"/>
                                            </p:graphicEl>
                                          </p:spTgt>
                                        </p:tgtEl>
                                        <p:attrNameLst>
                                          <p:attrName>style.visibility</p:attrName>
                                        </p:attrNameLst>
                                      </p:cBhvr>
                                      <p:to>
                                        <p:strVal val="visible"/>
                                      </p:to>
                                    </p:set>
                                    <p:animEffect transition="in" filter="fade">
                                      <p:cBhvr>
                                        <p:cTn id="25" dur="500"/>
                                        <p:tgtEl>
                                          <p:spTgt spid="6">
                                            <p:graphicEl>
                                              <a:dgm id="{33B9F075-4423-4B3D-A2BD-A73956F1955D}"/>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graphicEl>
                                              <a:dgm id="{66091779-FD2E-4FDC-86F2-2AC227D5816C}"/>
                                            </p:graphicEl>
                                          </p:spTgt>
                                        </p:tgtEl>
                                        <p:attrNameLst>
                                          <p:attrName>style.visibility</p:attrName>
                                        </p:attrNameLst>
                                      </p:cBhvr>
                                      <p:to>
                                        <p:strVal val="visible"/>
                                      </p:to>
                                    </p:set>
                                    <p:animEffect transition="in" filter="fade">
                                      <p:cBhvr>
                                        <p:cTn id="28" dur="500"/>
                                        <p:tgtEl>
                                          <p:spTgt spid="6">
                                            <p:graphicEl>
                                              <a:dgm id="{66091779-FD2E-4FDC-86F2-2AC227D5816C}"/>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graphicEl>
                                              <a:dgm id="{69ABC5AB-FD09-427D-B12C-5C8B1CBD2726}"/>
                                            </p:graphicEl>
                                          </p:spTgt>
                                        </p:tgtEl>
                                        <p:attrNameLst>
                                          <p:attrName>style.visibility</p:attrName>
                                        </p:attrNameLst>
                                      </p:cBhvr>
                                      <p:to>
                                        <p:strVal val="visible"/>
                                      </p:to>
                                    </p:set>
                                    <p:animEffect transition="in" filter="fade">
                                      <p:cBhvr>
                                        <p:cTn id="33" dur="500"/>
                                        <p:tgtEl>
                                          <p:spTgt spid="6">
                                            <p:graphicEl>
                                              <a:dgm id="{69ABC5AB-FD09-427D-B12C-5C8B1CBD272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graphicEl>
                                              <a:dgm id="{5B8380FE-0DCB-4F6C-B2BC-0BBB10FD4D3D}"/>
                                            </p:graphicEl>
                                          </p:spTgt>
                                        </p:tgtEl>
                                        <p:attrNameLst>
                                          <p:attrName>style.visibility</p:attrName>
                                        </p:attrNameLst>
                                      </p:cBhvr>
                                      <p:to>
                                        <p:strVal val="visible"/>
                                      </p:to>
                                    </p:set>
                                    <p:animEffect transition="in" filter="fade">
                                      <p:cBhvr>
                                        <p:cTn id="36" dur="500"/>
                                        <p:tgtEl>
                                          <p:spTgt spid="6">
                                            <p:graphicEl>
                                              <a:dgm id="{5B8380FE-0DCB-4F6C-B2BC-0BBB10FD4D3D}"/>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graphicEl>
                                              <a:dgm id="{42EAD14C-C4CD-43F4-BBC5-79864427DD73}"/>
                                            </p:graphicEl>
                                          </p:spTgt>
                                        </p:tgtEl>
                                        <p:attrNameLst>
                                          <p:attrName>style.visibility</p:attrName>
                                        </p:attrNameLst>
                                      </p:cBhvr>
                                      <p:to>
                                        <p:strVal val="visible"/>
                                      </p:to>
                                    </p:set>
                                    <p:animEffect transition="in" filter="fade">
                                      <p:cBhvr>
                                        <p:cTn id="41" dur="500"/>
                                        <p:tgtEl>
                                          <p:spTgt spid="6">
                                            <p:graphicEl>
                                              <a:dgm id="{42EAD14C-C4CD-43F4-BBC5-79864427DD73}"/>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graphicEl>
                                              <a:dgm id="{78FFD0A5-EFF7-4D75-9190-24A2A39A0A14}"/>
                                            </p:graphicEl>
                                          </p:spTgt>
                                        </p:tgtEl>
                                        <p:attrNameLst>
                                          <p:attrName>style.visibility</p:attrName>
                                        </p:attrNameLst>
                                      </p:cBhvr>
                                      <p:to>
                                        <p:strVal val="visible"/>
                                      </p:to>
                                    </p:set>
                                    <p:animEffect transition="in" filter="fade">
                                      <p:cBhvr>
                                        <p:cTn id="44" dur="500"/>
                                        <p:tgtEl>
                                          <p:spTgt spid="6">
                                            <p:graphicEl>
                                              <a:dgm id="{78FFD0A5-EFF7-4D75-9190-24A2A39A0A14}"/>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graphicEl>
                                              <a:dgm id="{E8CC1104-E240-42BE-900E-835E00B649B3}"/>
                                            </p:graphicEl>
                                          </p:spTgt>
                                        </p:tgtEl>
                                        <p:attrNameLst>
                                          <p:attrName>style.visibility</p:attrName>
                                        </p:attrNameLst>
                                      </p:cBhvr>
                                      <p:to>
                                        <p:strVal val="visible"/>
                                      </p:to>
                                    </p:set>
                                    <p:animEffect transition="in" filter="fade">
                                      <p:cBhvr>
                                        <p:cTn id="49" dur="500"/>
                                        <p:tgtEl>
                                          <p:spTgt spid="6">
                                            <p:graphicEl>
                                              <a:dgm id="{E8CC1104-E240-42BE-900E-835E00B649B3}"/>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graphicEl>
                                              <a:dgm id="{B8B76B01-ABE5-4B2A-967E-5B81E7EB1BEB}"/>
                                            </p:graphicEl>
                                          </p:spTgt>
                                        </p:tgtEl>
                                        <p:attrNameLst>
                                          <p:attrName>style.visibility</p:attrName>
                                        </p:attrNameLst>
                                      </p:cBhvr>
                                      <p:to>
                                        <p:strVal val="visible"/>
                                      </p:to>
                                    </p:set>
                                    <p:animEffect transition="in" filter="fade">
                                      <p:cBhvr>
                                        <p:cTn id="52" dur="500"/>
                                        <p:tgtEl>
                                          <p:spTgt spid="6">
                                            <p:graphicEl>
                                              <a:dgm id="{B8B76B01-ABE5-4B2A-967E-5B81E7EB1BEB}"/>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graphicEl>
                                              <a:dgm id="{5F5B8F60-B6E3-4D33-8006-A534B5219659}"/>
                                            </p:graphicEl>
                                          </p:spTgt>
                                        </p:tgtEl>
                                        <p:attrNameLst>
                                          <p:attrName>style.visibility</p:attrName>
                                        </p:attrNameLst>
                                      </p:cBhvr>
                                      <p:to>
                                        <p:strVal val="visible"/>
                                      </p:to>
                                    </p:set>
                                    <p:animEffect transition="in" filter="fade">
                                      <p:cBhvr>
                                        <p:cTn id="57" dur="500"/>
                                        <p:tgtEl>
                                          <p:spTgt spid="6">
                                            <p:graphicEl>
                                              <a:dgm id="{5F5B8F60-B6E3-4D33-8006-A534B5219659}"/>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graphicEl>
                                              <a:dgm id="{484FF441-C91D-4E7A-BC24-9D042BC822F3}"/>
                                            </p:graphicEl>
                                          </p:spTgt>
                                        </p:tgtEl>
                                        <p:attrNameLst>
                                          <p:attrName>style.visibility</p:attrName>
                                        </p:attrNameLst>
                                      </p:cBhvr>
                                      <p:to>
                                        <p:strVal val="visible"/>
                                      </p:to>
                                    </p:set>
                                    <p:animEffect transition="in" filter="fade">
                                      <p:cBhvr>
                                        <p:cTn id="60" dur="500"/>
                                        <p:tgtEl>
                                          <p:spTgt spid="6">
                                            <p:graphicEl>
                                              <a:dgm id="{484FF441-C91D-4E7A-BC24-9D042BC822F3}"/>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
                                            <p:graphicEl>
                                              <a:dgm id="{52C33EA9-1F67-42E9-95A3-083353CEDF6A}"/>
                                            </p:graphicEl>
                                          </p:spTgt>
                                        </p:tgtEl>
                                        <p:attrNameLst>
                                          <p:attrName>style.visibility</p:attrName>
                                        </p:attrNameLst>
                                      </p:cBhvr>
                                      <p:to>
                                        <p:strVal val="visible"/>
                                      </p:to>
                                    </p:set>
                                    <p:animEffect transition="in" filter="fade">
                                      <p:cBhvr>
                                        <p:cTn id="65" dur="500"/>
                                        <p:tgtEl>
                                          <p:spTgt spid="6">
                                            <p:graphicEl>
                                              <a:dgm id="{52C33EA9-1F67-42E9-95A3-083353CEDF6A}"/>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
                                            <p:graphicEl>
                                              <a:dgm id="{2456E607-9E9A-461B-9DA8-D9F7AFDF1055}"/>
                                            </p:graphicEl>
                                          </p:spTgt>
                                        </p:tgtEl>
                                        <p:attrNameLst>
                                          <p:attrName>style.visibility</p:attrName>
                                        </p:attrNameLst>
                                      </p:cBhvr>
                                      <p:to>
                                        <p:strVal val="visible"/>
                                      </p:to>
                                    </p:set>
                                    <p:animEffect transition="in" filter="fade">
                                      <p:cBhvr>
                                        <p:cTn id="68" dur="500"/>
                                        <p:tgtEl>
                                          <p:spTgt spid="6">
                                            <p:graphicEl>
                                              <a:dgm id="{2456E607-9E9A-461B-9DA8-D9F7AFDF1055}"/>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
                                            <p:graphicEl>
                                              <a:dgm id="{E11CDAD6-EF43-4F94-BA41-40CBC44693B1}"/>
                                            </p:graphicEl>
                                          </p:spTgt>
                                        </p:tgtEl>
                                        <p:attrNameLst>
                                          <p:attrName>style.visibility</p:attrName>
                                        </p:attrNameLst>
                                      </p:cBhvr>
                                      <p:to>
                                        <p:strVal val="visible"/>
                                      </p:to>
                                    </p:set>
                                    <p:animEffect transition="in" filter="fade">
                                      <p:cBhvr>
                                        <p:cTn id="73" dur="500"/>
                                        <p:tgtEl>
                                          <p:spTgt spid="6">
                                            <p:graphicEl>
                                              <a:dgm id="{E11CDAD6-EF43-4F94-BA41-40CBC44693B1}"/>
                                            </p:graphic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
                                            <p:graphicEl>
                                              <a:dgm id="{FE57452C-E001-4B6F-B3D9-B5C2BCE6A1ED}"/>
                                            </p:graphicEl>
                                          </p:spTgt>
                                        </p:tgtEl>
                                        <p:attrNameLst>
                                          <p:attrName>style.visibility</p:attrName>
                                        </p:attrNameLst>
                                      </p:cBhvr>
                                      <p:to>
                                        <p:strVal val="visible"/>
                                      </p:to>
                                    </p:set>
                                    <p:animEffect transition="in" filter="fade">
                                      <p:cBhvr>
                                        <p:cTn id="76" dur="500"/>
                                        <p:tgtEl>
                                          <p:spTgt spid="6">
                                            <p:graphicEl>
                                              <a:dgm id="{FE57452C-E001-4B6F-B3D9-B5C2BCE6A1ED}"/>
                                            </p:graphic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graphicEl>
                                              <a:dgm id="{68A85DED-C01F-403C-9517-F2C92D2E1D99}"/>
                                            </p:graphicEl>
                                          </p:spTgt>
                                        </p:tgtEl>
                                        <p:attrNameLst>
                                          <p:attrName>style.visibility</p:attrName>
                                        </p:attrNameLst>
                                      </p:cBhvr>
                                      <p:to>
                                        <p:strVal val="visible"/>
                                      </p:to>
                                    </p:set>
                                    <p:animEffect transition="in" filter="fade">
                                      <p:cBhvr>
                                        <p:cTn id="81" dur="500"/>
                                        <p:tgtEl>
                                          <p:spTgt spid="6">
                                            <p:graphicEl>
                                              <a:dgm id="{68A85DED-C01F-403C-9517-F2C92D2E1D99}"/>
                                            </p:graphic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
                                            <p:graphicEl>
                                              <a:dgm id="{E5B3CEF5-212B-4333-BDA5-5231AF422114}"/>
                                            </p:graphicEl>
                                          </p:spTgt>
                                        </p:tgtEl>
                                        <p:attrNameLst>
                                          <p:attrName>style.visibility</p:attrName>
                                        </p:attrNameLst>
                                      </p:cBhvr>
                                      <p:to>
                                        <p:strVal val="visible"/>
                                      </p:to>
                                    </p:set>
                                    <p:animEffect transition="in" filter="fade">
                                      <p:cBhvr>
                                        <p:cTn id="84" dur="500"/>
                                        <p:tgtEl>
                                          <p:spTgt spid="6">
                                            <p:graphicEl>
                                              <a:dgm id="{E5B3CEF5-212B-4333-BDA5-5231AF422114}"/>
                                            </p:graphic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
                                            <p:graphicEl>
                                              <a:dgm id="{AC917292-0880-4240-9CF8-AB0D0F2B0832}"/>
                                            </p:graphicEl>
                                          </p:spTgt>
                                        </p:tgtEl>
                                        <p:attrNameLst>
                                          <p:attrName>style.visibility</p:attrName>
                                        </p:attrNameLst>
                                      </p:cBhvr>
                                      <p:to>
                                        <p:strVal val="visible"/>
                                      </p:to>
                                    </p:set>
                                    <p:animEffect transition="in" filter="fade">
                                      <p:cBhvr>
                                        <p:cTn id="89" dur="500"/>
                                        <p:tgtEl>
                                          <p:spTgt spid="6">
                                            <p:graphicEl>
                                              <a:dgm id="{AC917292-0880-4240-9CF8-AB0D0F2B0832}"/>
                                            </p:graphic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
                                            <p:graphicEl>
                                              <a:dgm id="{3D4DFC46-14FD-44CF-889B-312D881097D2}"/>
                                            </p:graphicEl>
                                          </p:spTgt>
                                        </p:tgtEl>
                                        <p:attrNameLst>
                                          <p:attrName>style.visibility</p:attrName>
                                        </p:attrNameLst>
                                      </p:cBhvr>
                                      <p:to>
                                        <p:strVal val="visible"/>
                                      </p:to>
                                    </p:set>
                                    <p:animEffect transition="in" filter="fade">
                                      <p:cBhvr>
                                        <p:cTn id="92" dur="500"/>
                                        <p:tgtEl>
                                          <p:spTgt spid="6">
                                            <p:graphicEl>
                                              <a:dgm id="{3D4DFC46-14FD-44CF-889B-312D881097D2}"/>
                                            </p:graphic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6">
                                            <p:graphicEl>
                                              <a:dgm id="{4D5C558E-2E7D-4D1A-ABA2-D5D2DD86206F}"/>
                                            </p:graphicEl>
                                          </p:spTgt>
                                        </p:tgtEl>
                                        <p:attrNameLst>
                                          <p:attrName>style.visibility</p:attrName>
                                        </p:attrNameLst>
                                      </p:cBhvr>
                                      <p:to>
                                        <p:strVal val="visible"/>
                                      </p:to>
                                    </p:set>
                                    <p:animEffect transition="in" filter="fade">
                                      <p:cBhvr>
                                        <p:cTn id="97" dur="500"/>
                                        <p:tgtEl>
                                          <p:spTgt spid="6">
                                            <p:graphicEl>
                                              <a:dgm id="{4D5C558E-2E7D-4D1A-ABA2-D5D2DD86206F}"/>
                                            </p:graphic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
                                            <p:graphicEl>
                                              <a:dgm id="{7CFDB172-E668-43FE-B146-64584C675B7A}"/>
                                            </p:graphicEl>
                                          </p:spTgt>
                                        </p:tgtEl>
                                        <p:attrNameLst>
                                          <p:attrName>style.visibility</p:attrName>
                                        </p:attrNameLst>
                                      </p:cBhvr>
                                      <p:to>
                                        <p:strVal val="visible"/>
                                      </p:to>
                                    </p:set>
                                    <p:animEffect transition="in" filter="fade">
                                      <p:cBhvr>
                                        <p:cTn id="100" dur="500"/>
                                        <p:tgtEl>
                                          <p:spTgt spid="6">
                                            <p:graphicEl>
                                              <a:dgm id="{7CFDB172-E668-43FE-B146-64584C675B7A}"/>
                                            </p:graphic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6">
                                            <p:graphicEl>
                                              <a:dgm id="{AF3A758F-4CD4-4A21-B44A-EE5D60432290}"/>
                                            </p:graphicEl>
                                          </p:spTgt>
                                        </p:tgtEl>
                                        <p:attrNameLst>
                                          <p:attrName>style.visibility</p:attrName>
                                        </p:attrNameLst>
                                      </p:cBhvr>
                                      <p:to>
                                        <p:strVal val="visible"/>
                                      </p:to>
                                    </p:set>
                                    <p:animEffect transition="in" filter="fade">
                                      <p:cBhvr>
                                        <p:cTn id="105" dur="500"/>
                                        <p:tgtEl>
                                          <p:spTgt spid="6">
                                            <p:graphicEl>
                                              <a:dgm id="{AF3A758F-4CD4-4A21-B44A-EE5D60432290}"/>
                                            </p:graphic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
                                            <p:graphicEl>
                                              <a:dgm id="{EAD3BB15-FD98-48A1-AE91-B49E6520FB73}"/>
                                            </p:graphicEl>
                                          </p:spTgt>
                                        </p:tgtEl>
                                        <p:attrNameLst>
                                          <p:attrName>style.visibility</p:attrName>
                                        </p:attrNameLst>
                                      </p:cBhvr>
                                      <p:to>
                                        <p:strVal val="visible"/>
                                      </p:to>
                                    </p:set>
                                    <p:animEffect transition="in" filter="fade">
                                      <p:cBhvr>
                                        <p:cTn id="108" dur="500"/>
                                        <p:tgtEl>
                                          <p:spTgt spid="6">
                                            <p:graphicEl>
                                              <a:dgm id="{EAD3BB15-FD98-48A1-AE91-B49E6520FB7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深度学习</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机器学习</a:t>
            </a:r>
            <a:endParaRPr lang="zh-CN" altLang="en-US" dirty="0"/>
          </a:p>
        </p:txBody>
      </p:sp>
      <p:sp>
        <p:nvSpPr>
          <p:cNvPr id="3" name="内容占位符 2"/>
          <p:cNvSpPr>
            <a:spLocks noGrp="1"/>
          </p:cNvSpPr>
          <p:nvPr>
            <p:ph idx="1"/>
          </p:nvPr>
        </p:nvSpPr>
        <p:spPr/>
        <p:txBody>
          <a:bodyPr/>
          <a:lstStyle/>
          <a:p>
            <a:r>
              <a:rPr lang="zh-CN" altLang="en-US" dirty="0"/>
              <a:t>当我们用机器学习来解决一些模式识别任务时，一般的流程包含以下几个步骤：</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浅层学习（</a:t>
            </a:r>
            <a:r>
              <a:rPr lang="en-US" altLang="zh-CN" dirty="0"/>
              <a:t>Shallow Learning</a:t>
            </a:r>
            <a:r>
              <a:rPr lang="zh-CN" altLang="en-US" dirty="0"/>
              <a:t>）：不涉及特征学习，其特征主要靠人工经验或特征转换方法来抽取。</a:t>
            </a:r>
            <a:endParaRPr lang="zh-CN" altLang="en-US" dirty="0"/>
          </a:p>
        </p:txBody>
      </p:sp>
      <p:pic>
        <p:nvPicPr>
          <p:cNvPr id="4" name="图片 3" descr="屏幕剪辑"/>
          <p:cNvPicPr>
            <a:picLocks noChangeAspect="1"/>
          </p:cNvPicPr>
          <p:nvPr/>
        </p:nvPicPr>
        <p:blipFill>
          <a:blip r:embed="rId1"/>
          <a:stretch>
            <a:fillRect/>
          </a:stretch>
        </p:blipFill>
        <p:spPr>
          <a:xfrm>
            <a:off x="1991331" y="2362200"/>
            <a:ext cx="8209338" cy="1033047"/>
          </a:xfrm>
          <a:prstGeom prst="rect">
            <a:avLst/>
          </a:prstGeom>
        </p:spPr>
      </p:pic>
      <p:sp>
        <p:nvSpPr>
          <p:cNvPr id="5" name="矩形 4"/>
          <p:cNvSpPr/>
          <p:nvPr/>
        </p:nvSpPr>
        <p:spPr>
          <a:xfrm>
            <a:off x="3962400" y="3810000"/>
            <a:ext cx="4047903" cy="400110"/>
          </a:xfrm>
          <a:prstGeom prst="rect">
            <a:avLst/>
          </a:prstGeom>
        </p:spPr>
        <p:txBody>
          <a:bodyPr wrap="none">
            <a:spAutoFit/>
          </a:bodyPr>
          <a:lstStyle/>
          <a:p>
            <a:r>
              <a:rPr lang="zh-CN" altLang="en-US" sz="2000" dirty="0">
                <a:solidFill>
                  <a:srgbClr val="FF0000"/>
                </a:solidFill>
              </a:rPr>
              <a:t>特征工程（Feature Engineering）</a:t>
            </a:r>
            <a:endParaRPr lang="zh-CN" altLang="en-US" sz="2000" dirty="0">
              <a:solidFill>
                <a:srgbClr val="FF0000"/>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语义鸿沟：人工智能的挑战之一</a:t>
            </a:r>
            <a:endParaRPr lang="zh-CN" altLang="en-US" dirty="0"/>
          </a:p>
        </p:txBody>
      </p:sp>
      <p:sp>
        <p:nvSpPr>
          <p:cNvPr id="3" name="Content Placeholder 2"/>
          <p:cNvSpPr>
            <a:spLocks noGrp="1"/>
          </p:cNvSpPr>
          <p:nvPr>
            <p:ph idx="1"/>
          </p:nvPr>
        </p:nvSpPr>
        <p:spPr/>
        <p:txBody>
          <a:bodyPr/>
          <a:lstStyle/>
          <a:p>
            <a:r>
              <a:rPr lang="zh-CN" altLang="en-US"/>
              <a:t>底层特征 </a:t>
            </a:r>
            <a:r>
              <a:rPr lang="en-US" altLang="zh-CN"/>
              <a:t>VS </a:t>
            </a:r>
            <a:r>
              <a:rPr lang="zh-CN" altLang="en-US"/>
              <a:t>高层语义</a:t>
            </a:r>
            <a:endParaRPr lang="en-US" altLang="zh-CN"/>
          </a:p>
          <a:p>
            <a:pPr lvl="1"/>
            <a:r>
              <a:rPr lang="zh-CN" altLang="en-US"/>
              <a:t>人们对文本、图像的理解无法从字符串或者图像的底层特征直接获得</a:t>
            </a:r>
            <a:endParaRPr lang="zh-CN" altLang="en-US" dirty="0"/>
          </a:p>
        </p:txBody>
      </p:sp>
      <p:pic>
        <p:nvPicPr>
          <p:cNvPr id="5" name="Picture 4"/>
          <p:cNvPicPr>
            <a:picLocks noChangeAspect="1"/>
          </p:cNvPicPr>
          <p:nvPr/>
        </p:nvPicPr>
        <p:blipFill>
          <a:blip r:embed="rId1" cstate="screen"/>
          <a:stretch>
            <a:fillRect/>
          </a:stretch>
        </p:blipFill>
        <p:spPr>
          <a:xfrm>
            <a:off x="1646953" y="3096139"/>
            <a:ext cx="2196782" cy="2807208"/>
          </a:xfrm>
          <a:prstGeom prst="rect">
            <a:avLst/>
          </a:prstGeom>
        </p:spPr>
      </p:pic>
      <p:pic>
        <p:nvPicPr>
          <p:cNvPr id="6" name="Picture 5"/>
          <p:cNvPicPr>
            <a:picLocks noChangeAspect="1"/>
          </p:cNvPicPr>
          <p:nvPr/>
        </p:nvPicPr>
        <p:blipFill>
          <a:blip r:embed="rId2" cstate="screen"/>
          <a:stretch>
            <a:fillRect/>
          </a:stretch>
        </p:blipFill>
        <p:spPr>
          <a:xfrm>
            <a:off x="4284067" y="3345581"/>
            <a:ext cx="2743200" cy="2129866"/>
          </a:xfrm>
          <a:prstGeom prst="rect">
            <a:avLst/>
          </a:prstGeom>
        </p:spPr>
      </p:pic>
      <p:sp>
        <p:nvSpPr>
          <p:cNvPr id="8" name="Rectangle 7"/>
          <p:cNvSpPr/>
          <p:nvPr/>
        </p:nvSpPr>
        <p:spPr>
          <a:xfrm>
            <a:off x="7833671" y="3048000"/>
            <a:ext cx="2743201" cy="3046988"/>
          </a:xfrm>
          <a:prstGeom prst="rect">
            <a:avLst/>
          </a:prstGeom>
        </p:spPr>
        <p:txBody>
          <a:bodyPr wrap="square">
            <a:spAutoFit/>
          </a:bodyPr>
          <a:lstStyle/>
          <a:p>
            <a:pPr algn="ctr">
              <a:lnSpc>
                <a:spcPct val="150000"/>
              </a:lnSpc>
            </a:pPr>
            <a:r>
              <a:rPr lang="zh-CN" altLang="en-US" sz="3200" dirty="0">
                <a:solidFill>
                  <a:srgbClr val="FF0000"/>
                </a:solidFill>
                <a:latin typeface="+mn-ea"/>
              </a:rPr>
              <a:t>床前明月光，</a:t>
            </a:r>
            <a:endParaRPr lang="zh-CN" altLang="en-US" sz="3200" dirty="0">
              <a:solidFill>
                <a:srgbClr val="FF0000"/>
              </a:solidFill>
              <a:latin typeface="+mn-ea"/>
            </a:endParaRPr>
          </a:p>
          <a:p>
            <a:pPr algn="ctr">
              <a:lnSpc>
                <a:spcPct val="150000"/>
              </a:lnSpc>
            </a:pPr>
            <a:r>
              <a:rPr lang="zh-CN" altLang="en-US" sz="3200" dirty="0">
                <a:solidFill>
                  <a:srgbClr val="FF0000"/>
                </a:solidFill>
                <a:latin typeface="+mn-ea"/>
              </a:rPr>
              <a:t>疑是地上霜。</a:t>
            </a:r>
            <a:endParaRPr lang="zh-CN" altLang="en-US" sz="3200" dirty="0">
              <a:solidFill>
                <a:srgbClr val="FF0000"/>
              </a:solidFill>
              <a:latin typeface="+mn-ea"/>
            </a:endParaRPr>
          </a:p>
          <a:p>
            <a:pPr algn="ctr">
              <a:lnSpc>
                <a:spcPct val="150000"/>
              </a:lnSpc>
            </a:pPr>
            <a:r>
              <a:rPr lang="zh-CN" altLang="en-US" sz="3200" dirty="0">
                <a:solidFill>
                  <a:srgbClr val="FF0000"/>
                </a:solidFill>
                <a:latin typeface="+mn-ea"/>
              </a:rPr>
              <a:t>举头望明月，</a:t>
            </a:r>
            <a:endParaRPr lang="zh-CN" altLang="en-US" sz="3200" dirty="0">
              <a:solidFill>
                <a:srgbClr val="FF0000"/>
              </a:solidFill>
              <a:latin typeface="+mn-ea"/>
            </a:endParaRPr>
          </a:p>
          <a:p>
            <a:pPr algn="ctr">
              <a:lnSpc>
                <a:spcPct val="150000"/>
              </a:lnSpc>
            </a:pPr>
            <a:r>
              <a:rPr lang="zh-CN" altLang="en-US" sz="3200" dirty="0">
                <a:solidFill>
                  <a:srgbClr val="FF0000"/>
                </a:solidFill>
                <a:latin typeface="+mn-ea"/>
              </a:rPr>
              <a:t>低头思故乡。</a:t>
            </a:r>
            <a:endParaRPr lang="zh-CN" altLang="en-US" sz="3200" dirty="0">
              <a:solidFill>
                <a:srgbClr val="FF0000"/>
              </a:solidFill>
              <a:latin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表示学习</a:t>
            </a:r>
            <a:endParaRPr lang="zh-CN" altLang="en-US" dirty="0"/>
          </a:p>
        </p:txBody>
      </p:sp>
      <p:sp>
        <p:nvSpPr>
          <p:cNvPr id="3" name="Content Placeholder 2"/>
          <p:cNvSpPr>
            <a:spLocks noGrp="1"/>
          </p:cNvSpPr>
          <p:nvPr>
            <p:ph idx="1"/>
          </p:nvPr>
        </p:nvSpPr>
        <p:spPr/>
        <p:txBody>
          <a:bodyPr/>
          <a:lstStyle/>
          <a:p>
            <a:r>
              <a:rPr lang="zh-CN" altLang="en-US"/>
              <a:t>数据表示是机器学习的核心问题。</a:t>
            </a:r>
            <a:endParaRPr lang="en-US" altLang="zh-CN"/>
          </a:p>
          <a:p>
            <a:pPr lvl="1"/>
            <a:r>
              <a:rPr lang="zh-CN" altLang="en-US"/>
              <a:t>特征工程：需要借助人类智能</a:t>
            </a:r>
            <a:endParaRPr lang="en-US" altLang="zh-CN"/>
          </a:p>
          <a:p>
            <a:endParaRPr lang="en-US" altLang="zh-CN"/>
          </a:p>
          <a:p>
            <a:r>
              <a:rPr lang="zh-CN" altLang="en-US"/>
              <a:t>表示学习</a:t>
            </a:r>
            <a:endParaRPr lang="en-US" altLang="zh-CN"/>
          </a:p>
          <a:p>
            <a:pPr lvl="1"/>
            <a:r>
              <a:rPr lang="zh-CN" altLang="en-US"/>
              <a:t>如何自动从数据中学习好的表示</a:t>
            </a:r>
            <a:endParaRPr lang="en-US" altLang="zh-CN"/>
          </a:p>
          <a:p>
            <a:r>
              <a:rPr lang="zh-CN" altLang="en-US"/>
              <a:t>难点</a:t>
            </a:r>
            <a:endParaRPr lang="en-US" altLang="zh-CN"/>
          </a:p>
          <a:p>
            <a:pPr lvl="1"/>
            <a:r>
              <a:rPr lang="zh-CN" altLang="en-US"/>
              <a:t>没有明确的目标</a:t>
            </a:r>
            <a:endParaRPr lang="en-US" altLang="zh-CN" dirty="0"/>
          </a:p>
        </p:txBody>
      </p:sp>
      <p:sp>
        <p:nvSpPr>
          <p:cNvPr id="6" name="Rectangle 5"/>
          <p:cNvSpPr/>
          <p:nvPr/>
        </p:nvSpPr>
        <p:spPr>
          <a:xfrm>
            <a:off x="4114800" y="180538"/>
            <a:ext cx="7315200" cy="738664"/>
          </a:xfrm>
          <a:prstGeom prst="rect">
            <a:avLst/>
          </a:prstGeom>
        </p:spPr>
        <p:txBody>
          <a:bodyPr wrap="square">
            <a:spAutoFit/>
          </a:bodyPr>
          <a:lstStyle/>
          <a:p>
            <a:r>
              <a:rPr lang="en-US" altLang="zh-CN" sz="1400" dirty="0" err="1">
                <a:solidFill>
                  <a:schemeClr val="bg1">
                    <a:lumMod val="50000"/>
                  </a:schemeClr>
                </a:solidFill>
              </a:rPr>
              <a:t>Bengio</a:t>
            </a:r>
            <a:r>
              <a:rPr lang="en-US" altLang="zh-CN" sz="1400" dirty="0">
                <a:solidFill>
                  <a:schemeClr val="bg1">
                    <a:lumMod val="50000"/>
                  </a:schemeClr>
                </a:solidFill>
              </a:rPr>
              <a:t>, </a:t>
            </a:r>
            <a:r>
              <a:rPr lang="en-US" altLang="zh-CN" sz="1400" dirty="0" err="1">
                <a:solidFill>
                  <a:schemeClr val="bg1">
                    <a:lumMod val="50000"/>
                  </a:schemeClr>
                </a:solidFill>
              </a:rPr>
              <a:t>Yoshua</a:t>
            </a:r>
            <a:r>
              <a:rPr lang="en-US" altLang="zh-CN" sz="1400" dirty="0">
                <a:solidFill>
                  <a:schemeClr val="bg1">
                    <a:lumMod val="50000"/>
                  </a:schemeClr>
                </a:solidFill>
              </a:rPr>
              <a:t>, Aaron </a:t>
            </a:r>
            <a:r>
              <a:rPr lang="en-US" altLang="zh-CN" sz="1400" dirty="0" err="1">
                <a:solidFill>
                  <a:schemeClr val="bg1">
                    <a:lumMod val="50000"/>
                  </a:schemeClr>
                </a:solidFill>
              </a:rPr>
              <a:t>Courville</a:t>
            </a:r>
            <a:r>
              <a:rPr lang="en-US" altLang="zh-CN" sz="1400" dirty="0">
                <a:solidFill>
                  <a:schemeClr val="bg1">
                    <a:lumMod val="50000"/>
                  </a:schemeClr>
                </a:solidFill>
              </a:rPr>
              <a:t>, and Pascal Vincent. "Representation learning: A review and new perspectives." IEEE transactions on pattern analysis and machine intelligence 35.8 (2013): 1798-1828.</a:t>
            </a:r>
            <a:endParaRPr lang="zh-CN" altLang="en-US" sz="1400" dirty="0">
              <a:solidFill>
                <a:schemeClr val="bg1">
                  <a:lumMod val="50000"/>
                </a:schemeClr>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什么是好的数据表示？</a:t>
            </a:r>
            <a:endParaRPr lang="zh-CN" altLang="en-US" dirty="0"/>
          </a:p>
        </p:txBody>
      </p:sp>
      <p:sp>
        <p:nvSpPr>
          <p:cNvPr id="3" name="Content Placeholder 2"/>
          <p:cNvSpPr>
            <a:spLocks noGrp="1"/>
          </p:cNvSpPr>
          <p:nvPr>
            <p:ph idx="1"/>
          </p:nvPr>
        </p:nvSpPr>
        <p:spPr/>
        <p:txBody>
          <a:bodyPr/>
          <a:lstStyle/>
          <a:p>
            <a:r>
              <a:rPr lang="zh-CN" altLang="en-US"/>
              <a:t>“好的表示”是一个非常主观的概念，没有一个明确的标准。</a:t>
            </a:r>
            <a:endParaRPr lang="en-US" altLang="zh-CN"/>
          </a:p>
          <a:p>
            <a:endParaRPr lang="en-US" altLang="zh-CN"/>
          </a:p>
          <a:p>
            <a:r>
              <a:rPr lang="zh-CN" altLang="en-US"/>
              <a:t>但一般而言，一个好的表示具有以下几个优点：</a:t>
            </a:r>
            <a:endParaRPr lang="zh-CN" altLang="en-US"/>
          </a:p>
          <a:p>
            <a:pPr lvl="1"/>
            <a:r>
              <a:rPr lang="zh-CN" altLang="en-US"/>
              <a:t>应该具有很强的表示能力。</a:t>
            </a:r>
            <a:endParaRPr lang="zh-CN" altLang="en-US"/>
          </a:p>
          <a:p>
            <a:pPr lvl="1"/>
            <a:r>
              <a:rPr lang="zh-CN" altLang="en-US"/>
              <a:t>应该使后续的学习任务变得简单。</a:t>
            </a:r>
            <a:endParaRPr lang="zh-CN" altLang="en-US"/>
          </a:p>
          <a:p>
            <a:pPr lvl="1"/>
            <a:r>
              <a:rPr lang="zh-CN" altLang="en-US"/>
              <a:t>应该具有一般性，是任务或领域独立的。</a:t>
            </a:r>
            <a:endParaRPr lang="en-US" altLang="zh-CN"/>
          </a:p>
          <a:p>
            <a:endParaRPr lang="en-US" altLang="zh-CN"/>
          </a:p>
          <a:p>
            <a:pPr lvl="1"/>
            <a:endParaRPr lang="en-US" altLang="zh-CN"/>
          </a:p>
          <a:p>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语义表示</a:t>
            </a:r>
            <a:endParaRPr lang="zh-CN" altLang="en-US" dirty="0"/>
          </a:p>
        </p:txBody>
      </p:sp>
      <p:sp>
        <p:nvSpPr>
          <p:cNvPr id="4" name="内容占位符 3"/>
          <p:cNvSpPr>
            <a:spLocks noGrp="1"/>
          </p:cNvSpPr>
          <p:nvPr>
            <p:ph idx="1"/>
          </p:nvPr>
        </p:nvSpPr>
        <p:spPr/>
        <p:txBody>
          <a:bodyPr/>
          <a:lstStyle/>
          <a:p>
            <a:r>
              <a:rPr lang="zh-CN" altLang="en-US"/>
              <a:t>如何在计算机中表示语义？</a:t>
            </a:r>
            <a:endParaRPr lang="en-US" altLang="zh-CN"/>
          </a:p>
          <a:p>
            <a:pPr lvl="1"/>
            <a:endParaRPr lang="zh-CN" altLang="en-US" dirty="0"/>
          </a:p>
        </p:txBody>
      </p:sp>
      <p:sp>
        <p:nvSpPr>
          <p:cNvPr id="5" name="圆角矩形 4"/>
          <p:cNvSpPr/>
          <p:nvPr/>
        </p:nvSpPr>
        <p:spPr>
          <a:xfrm>
            <a:off x="4136435" y="1937774"/>
            <a:ext cx="204383" cy="387191"/>
          </a:xfrm>
          <a:prstGeom prst="roundRect">
            <a:avLst/>
          </a:prstGeom>
        </p:spPr>
        <p:txBody>
          <a:bodyPr wrap="none" rtlCol="0" anchor="ctr">
            <a:spAutoFit/>
          </a:bodyPr>
          <a:lstStyle/>
          <a:p>
            <a:pPr algn="ctr"/>
            <a:endParaRPr lang="zh-CN" altLang="en-US" dirty="0"/>
          </a:p>
        </p:txBody>
      </p:sp>
      <p:sp>
        <p:nvSpPr>
          <p:cNvPr id="7" name="矩形 6"/>
          <p:cNvSpPr/>
          <p:nvPr/>
        </p:nvSpPr>
        <p:spPr>
          <a:xfrm>
            <a:off x="1676400" y="1923714"/>
            <a:ext cx="3352800" cy="553998"/>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algn="ctr"/>
            <a:r>
              <a:rPr lang="zh-CN" altLang="en-US" sz="3000" dirty="0"/>
              <a:t>局部（符号）表示</a:t>
            </a:r>
            <a:endParaRPr lang="zh-CN" altLang="en-US" sz="3000" dirty="0"/>
          </a:p>
        </p:txBody>
      </p:sp>
      <p:sp>
        <p:nvSpPr>
          <p:cNvPr id="8" name="矩形 7"/>
          <p:cNvSpPr/>
          <p:nvPr/>
        </p:nvSpPr>
        <p:spPr>
          <a:xfrm>
            <a:off x="6324600" y="1905000"/>
            <a:ext cx="2571750" cy="553998"/>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zh-CN" altLang="en-US" sz="3000" dirty="0"/>
              <a:t>分布式表示</a:t>
            </a:r>
            <a:endParaRPr lang="zh-CN" altLang="en-US" sz="3000" dirty="0"/>
          </a:p>
        </p:txBody>
      </p:sp>
      <p:sp>
        <p:nvSpPr>
          <p:cNvPr id="10" name="右箭头 9"/>
          <p:cNvSpPr/>
          <p:nvPr/>
        </p:nvSpPr>
        <p:spPr>
          <a:xfrm>
            <a:off x="5353052" y="1870177"/>
            <a:ext cx="742949" cy="733663"/>
          </a:xfrm>
          <a:prstGeom prst="rightArrow">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endParaRPr lang="zh-CN" altLang="en-US" dirty="0"/>
          </a:p>
        </p:txBody>
      </p:sp>
      <p:sp>
        <p:nvSpPr>
          <p:cNvPr id="6" name="矩形 5"/>
          <p:cNvSpPr/>
          <p:nvPr/>
        </p:nvSpPr>
        <p:spPr>
          <a:xfrm>
            <a:off x="2135556" y="2629506"/>
            <a:ext cx="2469782" cy="369332"/>
          </a:xfrm>
          <a:prstGeom prst="rect">
            <a:avLst/>
          </a:prstGeom>
        </p:spPr>
        <p:txBody>
          <a:bodyPr wrap="square">
            <a:spAutoFit/>
          </a:bodyPr>
          <a:lstStyle/>
          <a:p>
            <a:pPr algn="ctr"/>
            <a:r>
              <a:rPr lang="zh-CN" altLang="en-US" dirty="0"/>
              <a:t>知识库、规则</a:t>
            </a:r>
            <a:endParaRPr lang="zh-CN" altLang="en-US" dirty="0"/>
          </a:p>
        </p:txBody>
      </p:sp>
      <p:pic>
        <p:nvPicPr>
          <p:cNvPr id="11" name="图片 10" descr="屏幕剪辑"/>
          <p:cNvPicPr>
            <a:picLocks noChangeAspect="1"/>
          </p:cNvPicPr>
          <p:nvPr/>
        </p:nvPicPr>
        <p:blipFill>
          <a:blip r:embed="rId1" cstate="hqprint"/>
          <a:stretch>
            <a:fillRect/>
          </a:stretch>
        </p:blipFill>
        <p:spPr>
          <a:xfrm>
            <a:off x="3589479" y="3682078"/>
            <a:ext cx="2469783" cy="2483047"/>
          </a:xfrm>
          <a:prstGeom prst="rect">
            <a:avLst/>
          </a:prstGeom>
        </p:spPr>
      </p:pic>
      <p:sp>
        <p:nvSpPr>
          <p:cNvPr id="13" name="矩形 12"/>
          <p:cNvSpPr/>
          <p:nvPr/>
        </p:nvSpPr>
        <p:spPr>
          <a:xfrm>
            <a:off x="6318250" y="2775466"/>
            <a:ext cx="3185487" cy="369332"/>
          </a:xfrm>
          <a:prstGeom prst="rect">
            <a:avLst/>
          </a:prstGeom>
        </p:spPr>
        <p:txBody>
          <a:bodyPr wrap="none">
            <a:spAutoFit/>
          </a:bodyPr>
          <a:lstStyle/>
          <a:p>
            <a:r>
              <a:rPr lang="zh-CN" altLang="en-US" dirty="0"/>
              <a:t>嵌入：压缩、低维、稠密向量</a:t>
            </a:r>
            <a:endParaRPr lang="zh-CN" altLang="en-US" dirty="0"/>
          </a:p>
        </p:txBody>
      </p:sp>
      <p:sp>
        <p:nvSpPr>
          <p:cNvPr id="14" name="矩形 13"/>
          <p:cNvSpPr/>
          <p:nvPr/>
        </p:nvSpPr>
        <p:spPr>
          <a:xfrm>
            <a:off x="2026330" y="5185626"/>
            <a:ext cx="2314488" cy="369332"/>
          </a:xfrm>
          <a:prstGeom prst="rect">
            <a:avLst/>
          </a:prstGeom>
        </p:spPr>
        <p:txBody>
          <a:bodyPr wrap="square">
            <a:spAutoFit/>
          </a:bodyPr>
          <a:lstStyle/>
          <a:p>
            <a:pPr lvl="1"/>
            <a:r>
              <a:rPr lang="en-US" altLang="zh-CN" dirty="0"/>
              <a:t>One-Hot</a:t>
            </a:r>
            <a:r>
              <a:rPr lang="zh-CN" altLang="en-US" dirty="0"/>
              <a:t>向量</a:t>
            </a:r>
            <a:endParaRPr lang="en-US" altLang="zh-CN"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10" grpId="0" animBg="1"/>
      <p:bldP spid="6" grpId="0"/>
      <p:bldP spid="1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一个生活中的例子：颜色</a:t>
            </a:r>
            <a:endParaRPr lang="zh-CN" altLang="en-US" dirty="0"/>
          </a:p>
        </p:txBody>
      </p:sp>
      <p:pic>
        <p:nvPicPr>
          <p:cNvPr id="1026" name="Picture 2" descr="“rgb”的图片搜索结果"/>
          <p:cNvPicPr>
            <a:picLocks noChangeAspect="1" noChangeArrowheads="1"/>
          </p:cNvPicPr>
          <p:nvPr/>
        </p:nvPicPr>
        <p:blipFill>
          <a:blip r:embed="rId1"/>
          <a:srcRect/>
          <a:stretch>
            <a:fillRect/>
          </a:stretch>
        </p:blipFill>
        <p:spPr bwMode="auto">
          <a:xfrm>
            <a:off x="7620001" y="2514601"/>
            <a:ext cx="2471103" cy="213808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6579" y="2743200"/>
            <a:ext cx="4589496" cy="2133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更详细的课程概括</a:t>
            </a:r>
            <a:endParaRPr lang="zh-CN" altLang="en-US" dirty="0"/>
          </a:p>
        </p:txBody>
      </p:sp>
      <p:pic>
        <p:nvPicPr>
          <p:cNvPr id="3" name="图片 2"/>
          <p:cNvPicPr>
            <a:picLocks noChangeAspect="1"/>
          </p:cNvPicPr>
          <p:nvPr/>
        </p:nvPicPr>
        <p:blipFill>
          <a:blip r:embed="rId1" cstate="hqprint"/>
          <a:stretch>
            <a:fillRect/>
          </a:stretch>
        </p:blipFill>
        <p:spPr>
          <a:xfrm>
            <a:off x="2133600" y="1152699"/>
            <a:ext cx="7772400" cy="515345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表示形式</a:t>
            </a:r>
            <a:endParaRPr lang="zh-CN" altLang="en-US" dirty="0"/>
          </a:p>
        </p:txBody>
      </p:sp>
      <p:sp>
        <p:nvSpPr>
          <p:cNvPr id="3" name="Content Placeholder 2"/>
          <p:cNvSpPr>
            <a:spLocks noGrp="1"/>
          </p:cNvSpPr>
          <p:nvPr>
            <p:ph idx="1"/>
          </p:nvPr>
        </p:nvSpPr>
        <p:spPr/>
        <p:txBody>
          <a:bodyPr/>
          <a:lstStyle/>
          <a:p>
            <a:r>
              <a:rPr lang="zh-CN" altLang="en-US"/>
              <a:t>局部表示</a:t>
            </a:r>
            <a:endParaRPr lang="zh-CN" altLang="en-US"/>
          </a:p>
          <a:p>
            <a:pPr lvl="1"/>
            <a:r>
              <a:rPr lang="zh-CN" altLang="en-US"/>
              <a:t>离散表示、符号表示</a:t>
            </a:r>
            <a:endParaRPr lang="en-US" altLang="zh-CN"/>
          </a:p>
          <a:p>
            <a:pPr lvl="1"/>
            <a:r>
              <a:rPr lang="en-US" altLang="zh-CN"/>
              <a:t>One-Hot</a:t>
            </a:r>
            <a:r>
              <a:rPr lang="zh-CN" altLang="en-US"/>
              <a:t>向量</a:t>
            </a:r>
            <a:endParaRPr lang="en-US" altLang="zh-CN"/>
          </a:p>
          <a:p>
            <a:endParaRPr lang="en-US" altLang="zh-CN"/>
          </a:p>
          <a:p>
            <a:endParaRPr lang="en-US" altLang="zh-CN"/>
          </a:p>
          <a:p>
            <a:r>
              <a:rPr lang="zh-CN" altLang="en-US"/>
              <a:t>分布式</a:t>
            </a:r>
            <a:r>
              <a:rPr lang="en-US" altLang="zh-CN"/>
              <a:t>(distributed)</a:t>
            </a:r>
            <a:r>
              <a:rPr lang="zh-CN" altLang="en-US"/>
              <a:t>表示</a:t>
            </a:r>
            <a:endParaRPr lang="en-US" altLang="zh-CN"/>
          </a:p>
          <a:p>
            <a:pPr lvl="1"/>
            <a:r>
              <a:rPr lang="zh-CN" altLang="en-US"/>
              <a:t>压缩、低维、稠密向量</a:t>
            </a:r>
            <a:endParaRPr lang="en-US" altLang="zh-CN"/>
          </a:p>
          <a:p>
            <a:pPr lvl="1"/>
            <a:r>
              <a:rPr lang="zh-CN" altLang="en-US"/>
              <a:t>用</a:t>
            </a:r>
            <a:r>
              <a:rPr lang="en-US" altLang="zh-CN"/>
              <a:t>O(N)</a:t>
            </a:r>
            <a:r>
              <a:rPr lang="zh-CN" altLang="en-US"/>
              <a:t>个参数表示</a:t>
            </a:r>
            <a:r>
              <a:rPr lang="en-US" altLang="zh-CN"/>
              <a:t> O(2k)</a:t>
            </a:r>
            <a:r>
              <a:rPr lang="zh-CN" altLang="en-US"/>
              <a:t>区间</a:t>
            </a:r>
            <a:endParaRPr lang="en-US" altLang="zh-CN"/>
          </a:p>
          <a:p>
            <a:pPr lvl="2"/>
            <a:r>
              <a:rPr lang="en-US" altLang="zh-CN"/>
              <a:t>k</a:t>
            </a:r>
            <a:r>
              <a:rPr lang="zh-CN" altLang="en-US"/>
              <a:t>为非</a:t>
            </a:r>
            <a:r>
              <a:rPr lang="en-US" altLang="zh-CN"/>
              <a:t>0</a:t>
            </a:r>
            <a:r>
              <a:rPr lang="zh-CN" altLang="en-US"/>
              <a:t>参数，</a:t>
            </a:r>
            <a:r>
              <a:rPr lang="en-US" altLang="zh-CN"/>
              <a:t>k&lt;N</a:t>
            </a:r>
            <a:endParaRPr lang="en-US" altLang="zh-CN" dirty="0"/>
          </a:p>
        </p:txBody>
      </p:sp>
      <p:graphicFrame>
        <p:nvGraphicFramePr>
          <p:cNvPr id="4" name="Table 3"/>
          <p:cNvGraphicFramePr>
            <a:graphicFrameLocks noGrp="1"/>
          </p:cNvGraphicFramePr>
          <p:nvPr/>
        </p:nvGraphicFramePr>
        <p:xfrm>
          <a:off x="5943600" y="1295400"/>
          <a:ext cx="4648200" cy="2034604"/>
        </p:xfrm>
        <a:graphic>
          <a:graphicData uri="http://schemas.openxmlformats.org/drawingml/2006/table">
            <a:tbl>
              <a:tblPr firstRow="1" firstCol="1" bandRow="1">
                <a:tableStyleId>{5C22544A-7EE6-4342-B048-85BDC9FD1C3A}</a:tableStyleId>
              </a:tblPr>
              <a:tblGrid>
                <a:gridCol w="451023"/>
                <a:gridCol w="1991252"/>
                <a:gridCol w="2205925"/>
              </a:tblGrid>
              <a:tr h="0">
                <a:tc>
                  <a:txBody>
                    <a:bodyPr/>
                    <a:lstStyle/>
                    <a:p>
                      <a:pPr algn="ctr">
                        <a:lnSpc>
                          <a:spcPct val="115000"/>
                        </a:lnSpc>
                        <a:spcAft>
                          <a:spcPts val="0"/>
                        </a:spcAft>
                      </a:pPr>
                      <a:r>
                        <a:rPr lang="en-US" sz="2000" kern="100" dirty="0">
                          <a:effectLst/>
                        </a:rPr>
                        <a:t> </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zh-CN" altLang="en-US" sz="2000" kern="100" dirty="0">
                          <a:effectLst/>
                        </a:rPr>
                        <a:t>局部表示</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zh-CN" altLang="en-US" sz="2000" kern="100" dirty="0">
                          <a:effectLst/>
                        </a:rPr>
                        <a:t>分布式表示</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r h="426720">
                <a:tc>
                  <a:txBody>
                    <a:bodyPr/>
                    <a:lstStyle/>
                    <a:p>
                      <a:pPr algn="ctr">
                        <a:lnSpc>
                          <a:spcPct val="115000"/>
                        </a:lnSpc>
                        <a:spcAft>
                          <a:spcPts val="0"/>
                        </a:spcAft>
                      </a:pPr>
                      <a:r>
                        <a:rPr lang="en-US" sz="2000" kern="100" dirty="0">
                          <a:effectLst/>
                        </a:rPr>
                        <a:t>A</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[1 0 0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[0.25 0.5]</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r h="426720">
                <a:tc>
                  <a:txBody>
                    <a:bodyPr/>
                    <a:lstStyle/>
                    <a:p>
                      <a:pPr algn="ctr">
                        <a:lnSpc>
                          <a:spcPct val="115000"/>
                        </a:lnSpc>
                        <a:spcAft>
                          <a:spcPts val="0"/>
                        </a:spcAft>
                      </a:pPr>
                      <a:r>
                        <a:rPr lang="en-US" sz="2000" kern="100" dirty="0">
                          <a:effectLst/>
                        </a:rPr>
                        <a:t>B</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1 0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a:effectLst/>
                        </a:rPr>
                        <a:t>[0.2 0.9]</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r h="426720">
                <a:tc>
                  <a:txBody>
                    <a:bodyPr/>
                    <a:lstStyle/>
                    <a:p>
                      <a:pPr algn="ctr">
                        <a:lnSpc>
                          <a:spcPct val="115000"/>
                        </a:lnSpc>
                        <a:spcAft>
                          <a:spcPts val="0"/>
                        </a:spcAft>
                      </a:pPr>
                      <a:r>
                        <a:rPr lang="en-US" sz="2000" kern="100">
                          <a:effectLst/>
                        </a:rPr>
                        <a:t>C</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0 1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[0.8 0.2]</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r h="426720">
                <a:tc>
                  <a:txBody>
                    <a:bodyPr/>
                    <a:lstStyle/>
                    <a:p>
                      <a:pPr algn="ctr">
                        <a:lnSpc>
                          <a:spcPct val="115000"/>
                        </a:lnSpc>
                        <a:spcAft>
                          <a:spcPts val="0"/>
                        </a:spcAft>
                      </a:pPr>
                      <a:r>
                        <a:rPr lang="en-US" sz="2000" kern="100">
                          <a:effectLst/>
                        </a:rPr>
                        <a:t>D</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0 0 1]</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[0.9 0.1]</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bl>
          </a:graphicData>
        </a:graphic>
      </p:graphicFrame>
      <p:pic>
        <p:nvPicPr>
          <p:cNvPr id="1026" name="Picture 2" descr="http://pic.fxxz.com/up/2010-11/2010111715502219310.jpg"/>
          <p:cNvPicPr>
            <a:picLocks noChangeAspect="1" noChangeArrowheads="1"/>
          </p:cNvPicPr>
          <p:nvPr/>
        </p:nvPicPr>
        <p:blipFill>
          <a:blip r:embed="rId1" cstate="screen"/>
          <a:srcRect/>
          <a:stretch>
            <a:fillRect/>
          </a:stretch>
        </p:blipFill>
        <p:spPr bwMode="auto">
          <a:xfrm>
            <a:off x="7391400" y="3715558"/>
            <a:ext cx="2127654" cy="21161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361508" y="5895847"/>
            <a:ext cx="1800493" cy="369332"/>
          </a:xfrm>
          <a:prstGeom prst="rect">
            <a:avLst/>
          </a:prstGeom>
        </p:spPr>
        <p:txBody>
          <a:bodyPr wrap="none">
            <a:spAutoFit/>
          </a:bodyPr>
          <a:lstStyle/>
          <a:p>
            <a:pPr lvl="1" algn="ctr"/>
            <a:r>
              <a:rPr lang="zh-CN" altLang="en-US" dirty="0"/>
              <a:t>分布式表示</a:t>
            </a:r>
            <a:endParaRPr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词嵌入（</a:t>
            </a:r>
            <a:r>
              <a:rPr lang="en-US" altLang="zh-CN" dirty="0"/>
              <a:t>Word Embeddings</a:t>
            </a:r>
            <a:r>
              <a:rPr lang="zh-CN" altLang="en-US" dirty="0"/>
              <a:t>）</a:t>
            </a:r>
            <a:endParaRPr lang="zh-CN" altLang="en-US" dirty="0"/>
          </a:p>
        </p:txBody>
      </p:sp>
      <p:pic>
        <p:nvPicPr>
          <p:cNvPr id="1026" name="Picture 2" descr="http://sebastianruder.com/content/images/2016/04/word_embeddings_colah.png"/>
          <p:cNvPicPr>
            <a:picLocks noChangeAspect="1" noChangeArrowheads="1"/>
          </p:cNvPicPr>
          <p:nvPr/>
        </p:nvPicPr>
        <p:blipFill>
          <a:blip r:embed="rId1"/>
          <a:srcRect/>
          <a:stretch>
            <a:fillRect/>
          </a:stretch>
        </p:blipFill>
        <p:spPr bwMode="auto">
          <a:xfrm>
            <a:off x="5029201" y="1676401"/>
            <a:ext cx="4740795" cy="388143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419600" y="5906571"/>
            <a:ext cx="4493538" cy="369332"/>
          </a:xfrm>
          <a:prstGeom prst="rect">
            <a:avLst/>
          </a:prstGeom>
        </p:spPr>
        <p:txBody>
          <a:bodyPr wrap="none">
            <a:spAutoFit/>
          </a:bodyPr>
          <a:lstStyle/>
          <a:p>
            <a:r>
              <a:rPr lang="zh-CN" altLang="en-US" dirty="0"/>
              <a:t>https://indico.io/blog/visualizing-with-t-sne/</a:t>
            </a:r>
            <a:endParaRPr lang="zh-CN" altLang="en-US" dirty="0"/>
          </a:p>
        </p:txBody>
      </p:sp>
      <p:sp>
        <p:nvSpPr>
          <p:cNvPr id="4" name="文本框 3"/>
          <p:cNvSpPr txBox="1"/>
          <p:nvPr/>
        </p:nvSpPr>
        <p:spPr>
          <a:xfrm>
            <a:off x="2286001" y="2057401"/>
            <a:ext cx="800219" cy="461665"/>
          </a:xfrm>
          <a:prstGeom prst="rect">
            <a:avLst/>
          </a:prstGeom>
          <a:noFill/>
        </p:spPr>
        <p:txBody>
          <a:bodyPr wrap="none" rtlCol="0">
            <a:spAutoFit/>
          </a:bodyPr>
          <a:lstStyle/>
          <a:p>
            <a:r>
              <a:rPr lang="zh-CN" altLang="en-US" sz="2400" dirty="0"/>
              <a:t>上海</a:t>
            </a:r>
            <a:endParaRPr lang="zh-CN" altLang="en-US" sz="2400" dirty="0"/>
          </a:p>
        </p:txBody>
      </p:sp>
      <p:sp>
        <p:nvSpPr>
          <p:cNvPr id="6" name="文本框 5"/>
          <p:cNvSpPr txBox="1"/>
          <p:nvPr/>
        </p:nvSpPr>
        <p:spPr>
          <a:xfrm>
            <a:off x="2286001" y="2514601"/>
            <a:ext cx="800219" cy="461665"/>
          </a:xfrm>
          <a:prstGeom prst="rect">
            <a:avLst/>
          </a:prstGeom>
          <a:noFill/>
        </p:spPr>
        <p:txBody>
          <a:bodyPr wrap="none" rtlCol="0">
            <a:spAutoFit/>
          </a:bodyPr>
          <a:lstStyle/>
          <a:p>
            <a:r>
              <a:rPr lang="zh-CN" altLang="en-US" sz="2400" dirty="0"/>
              <a:t>北京</a:t>
            </a:r>
            <a:endParaRPr lang="zh-CN" altLang="en-US" sz="2400" dirty="0"/>
          </a:p>
        </p:txBody>
      </p:sp>
      <p:cxnSp>
        <p:nvCxnSpPr>
          <p:cNvPr id="7" name="曲线连接符 6"/>
          <p:cNvCxnSpPr>
            <a:stCxn id="4" idx="3"/>
          </p:cNvCxnSpPr>
          <p:nvPr/>
        </p:nvCxnSpPr>
        <p:spPr>
          <a:xfrm>
            <a:off x="3086220" y="2288234"/>
            <a:ext cx="3009781" cy="3787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6" idx="3"/>
          </p:cNvCxnSpPr>
          <p:nvPr/>
        </p:nvCxnSpPr>
        <p:spPr>
          <a:xfrm>
            <a:off x="3086220" y="2745433"/>
            <a:ext cx="3009781" cy="2308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209801" y="3962401"/>
            <a:ext cx="800219" cy="461665"/>
          </a:xfrm>
          <a:prstGeom prst="rect">
            <a:avLst/>
          </a:prstGeom>
          <a:noFill/>
        </p:spPr>
        <p:txBody>
          <a:bodyPr wrap="none" rtlCol="0">
            <a:spAutoFit/>
          </a:bodyPr>
          <a:lstStyle/>
          <a:p>
            <a:r>
              <a:rPr lang="zh-CN" altLang="en-US" sz="2400" dirty="0"/>
              <a:t>高兴</a:t>
            </a:r>
            <a:endParaRPr lang="zh-CN" altLang="en-US" sz="2400" dirty="0"/>
          </a:p>
        </p:txBody>
      </p:sp>
      <p:sp>
        <p:nvSpPr>
          <p:cNvPr id="13" name="文本框 12"/>
          <p:cNvSpPr txBox="1"/>
          <p:nvPr/>
        </p:nvSpPr>
        <p:spPr>
          <a:xfrm>
            <a:off x="2209801" y="4419601"/>
            <a:ext cx="800219" cy="461665"/>
          </a:xfrm>
          <a:prstGeom prst="rect">
            <a:avLst/>
          </a:prstGeom>
          <a:noFill/>
        </p:spPr>
        <p:txBody>
          <a:bodyPr wrap="none" rtlCol="0">
            <a:spAutoFit/>
          </a:bodyPr>
          <a:lstStyle/>
          <a:p>
            <a:r>
              <a:rPr lang="zh-CN" altLang="en-US" sz="2400" dirty="0"/>
              <a:t>难过</a:t>
            </a:r>
            <a:endParaRPr lang="zh-CN" altLang="en-US" sz="2400" dirty="0"/>
          </a:p>
        </p:txBody>
      </p:sp>
      <p:cxnSp>
        <p:nvCxnSpPr>
          <p:cNvPr id="14" name="曲线连接符 13"/>
          <p:cNvCxnSpPr>
            <a:stCxn id="12" idx="3"/>
          </p:cNvCxnSpPr>
          <p:nvPr/>
        </p:nvCxnSpPr>
        <p:spPr>
          <a:xfrm flipV="1">
            <a:off x="3010020" y="3657601"/>
            <a:ext cx="5448181" cy="5356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3" idx="3"/>
          </p:cNvCxnSpPr>
          <p:nvPr/>
        </p:nvCxnSpPr>
        <p:spPr>
          <a:xfrm flipV="1">
            <a:off x="3010020" y="3962401"/>
            <a:ext cx="5371981" cy="6880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表示学习与深度学习</a:t>
            </a:r>
            <a:endParaRPr lang="zh-CN" altLang="en-US" dirty="0"/>
          </a:p>
        </p:txBody>
      </p:sp>
      <p:sp>
        <p:nvSpPr>
          <p:cNvPr id="3" name="Content Placeholder 2"/>
          <p:cNvSpPr>
            <a:spLocks noGrp="1"/>
          </p:cNvSpPr>
          <p:nvPr>
            <p:ph idx="1"/>
          </p:nvPr>
        </p:nvSpPr>
        <p:spPr/>
        <p:txBody>
          <a:bodyPr/>
          <a:lstStyle/>
          <a:p>
            <a:r>
              <a:rPr lang="zh-CN" altLang="en-US"/>
              <a:t>一个好的表示学习策略必须具备一定的深度</a:t>
            </a:r>
            <a:endParaRPr lang="en-US" altLang="zh-CN"/>
          </a:p>
          <a:p>
            <a:pPr lvl="1"/>
            <a:r>
              <a:rPr lang="zh-CN" altLang="en-US"/>
              <a:t>特征重用</a:t>
            </a:r>
            <a:endParaRPr lang="en-US" altLang="zh-CN"/>
          </a:p>
          <a:p>
            <a:pPr lvl="2"/>
            <a:r>
              <a:rPr lang="zh-CN" altLang="en-US"/>
              <a:t>指数级的表示能力</a:t>
            </a:r>
            <a:endParaRPr lang="en-US" altLang="zh-CN"/>
          </a:p>
          <a:p>
            <a:pPr lvl="1"/>
            <a:r>
              <a:rPr lang="zh-CN" altLang="en-US"/>
              <a:t>抽象表示与不变性</a:t>
            </a:r>
            <a:endParaRPr lang="en-US" altLang="zh-CN"/>
          </a:p>
          <a:p>
            <a:pPr lvl="2"/>
            <a:r>
              <a:rPr lang="zh-CN" altLang="en-US"/>
              <a:t>抽象表示需要多步的构造</a:t>
            </a:r>
            <a:endParaRPr lang="en-US" altLang="zh-CN"/>
          </a:p>
          <a:p>
            <a:pPr lvl="2"/>
            <a:endParaRPr lang="zh-CN" altLang="en-US" dirty="0"/>
          </a:p>
        </p:txBody>
      </p:sp>
      <p:sp>
        <p:nvSpPr>
          <p:cNvPr id="4" name="Rectangle 3"/>
          <p:cNvSpPr/>
          <p:nvPr/>
        </p:nvSpPr>
        <p:spPr>
          <a:xfrm>
            <a:off x="1981200" y="5895350"/>
            <a:ext cx="8686800" cy="523220"/>
          </a:xfrm>
          <a:prstGeom prst="rect">
            <a:avLst/>
          </a:prstGeom>
        </p:spPr>
        <p:txBody>
          <a:bodyPr wrap="square">
            <a:spAutoFit/>
          </a:bodyPr>
          <a:lstStyle/>
          <a:p>
            <a:r>
              <a:rPr lang="zh-CN" altLang="en-US" sz="1400" dirty="0"/>
              <a:t>https://mathteachingstrategies.wordpress.com/2008/11/24/concrete-and-abstract-representations-using-mathematical-tools/</a:t>
            </a:r>
            <a:endParaRPr lang="zh-CN" altLang="en-US" sz="1400" dirty="0"/>
          </a:p>
        </p:txBody>
      </p:sp>
      <p:pic>
        <p:nvPicPr>
          <p:cNvPr id="6" name="Picture 2" descr="CRA Problem Example "/>
          <p:cNvPicPr>
            <a:picLocks noChangeAspect="1" noChangeArrowheads="1"/>
          </p:cNvPicPr>
          <p:nvPr/>
        </p:nvPicPr>
        <p:blipFill>
          <a:blip r:embed="rId1"/>
          <a:srcRect/>
          <a:stretch>
            <a:fillRect/>
          </a:stretch>
        </p:blipFill>
        <p:spPr bwMode="auto">
          <a:xfrm>
            <a:off x="3457956" y="3741314"/>
            <a:ext cx="5918699" cy="20778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传统的特征提取</a:t>
            </a:r>
            <a:endParaRPr lang="zh-CN" altLang="en-US" dirty="0"/>
          </a:p>
        </p:txBody>
      </p:sp>
      <p:sp>
        <p:nvSpPr>
          <p:cNvPr id="3" name="Content Placeholder 2"/>
          <p:cNvSpPr>
            <a:spLocks noGrp="1"/>
          </p:cNvSpPr>
          <p:nvPr>
            <p:ph idx="1"/>
          </p:nvPr>
        </p:nvSpPr>
        <p:spPr/>
        <p:txBody>
          <a:bodyPr/>
          <a:lstStyle/>
          <a:p>
            <a:r>
              <a:rPr lang="zh-CN" altLang="en-US"/>
              <a:t>特征提取</a:t>
            </a:r>
            <a:endParaRPr lang="en-US" altLang="zh-CN"/>
          </a:p>
          <a:p>
            <a:pPr lvl="1"/>
            <a:r>
              <a:rPr lang="zh-CN" altLang="en-US"/>
              <a:t>线性投影（子空间）</a:t>
            </a:r>
            <a:endParaRPr lang="en-US" altLang="zh-CN"/>
          </a:p>
          <a:p>
            <a:pPr lvl="2"/>
            <a:r>
              <a:rPr lang="en-US" altLang="zh-CN"/>
              <a:t>PCA</a:t>
            </a:r>
            <a:r>
              <a:rPr lang="zh-CN" altLang="en-US"/>
              <a:t>、</a:t>
            </a:r>
            <a:r>
              <a:rPr lang="en-US" altLang="zh-CN"/>
              <a:t>LDA</a:t>
            </a:r>
            <a:endParaRPr lang="en-US" altLang="zh-CN"/>
          </a:p>
          <a:p>
            <a:pPr lvl="1"/>
            <a:r>
              <a:rPr lang="zh-CN" altLang="en-US"/>
              <a:t>非线性嵌入</a:t>
            </a:r>
            <a:endParaRPr lang="en-US" altLang="zh-CN"/>
          </a:p>
          <a:p>
            <a:pPr lvl="2"/>
            <a:r>
              <a:rPr lang="en-US" altLang="zh-CN"/>
              <a:t>LLE</a:t>
            </a:r>
            <a:r>
              <a:rPr lang="zh-CN" altLang="en-US"/>
              <a:t>、</a:t>
            </a:r>
            <a:r>
              <a:rPr lang="en-US" altLang="zh-CN"/>
              <a:t>Isomap</a:t>
            </a:r>
            <a:r>
              <a:rPr lang="zh-CN" altLang="en-US"/>
              <a:t>、谱方法</a:t>
            </a:r>
            <a:endParaRPr lang="en-US" altLang="zh-CN"/>
          </a:p>
          <a:p>
            <a:pPr lvl="1"/>
            <a:r>
              <a:rPr lang="zh-CN" altLang="en-US"/>
              <a:t>自编码器</a:t>
            </a:r>
            <a:endParaRPr lang="en-US" altLang="zh-CN"/>
          </a:p>
          <a:p>
            <a:pPr lvl="1"/>
            <a:endParaRPr lang="en-US" altLang="zh-CN"/>
          </a:p>
          <a:p>
            <a:r>
              <a:rPr lang="zh-CN" altLang="en-US"/>
              <a:t>特征提取</a:t>
            </a:r>
            <a:r>
              <a:rPr lang="en-US" altLang="zh-CN"/>
              <a:t>VS</a:t>
            </a:r>
            <a:r>
              <a:rPr lang="zh-CN" altLang="en-US"/>
              <a:t>表示学习</a:t>
            </a:r>
            <a:endParaRPr lang="en-US" altLang="zh-CN"/>
          </a:p>
          <a:p>
            <a:pPr lvl="1"/>
            <a:r>
              <a:rPr lang="zh-CN" altLang="en-US"/>
              <a:t>特征提取：基于任务或先验对去除无用特征</a:t>
            </a:r>
            <a:endParaRPr lang="en-US" altLang="zh-CN"/>
          </a:p>
          <a:p>
            <a:pPr lvl="1"/>
            <a:r>
              <a:rPr lang="zh-CN" altLang="en-US"/>
              <a:t>表示学习：通过深度模型学习高层语义特征</a:t>
            </a:r>
            <a:endParaRPr lang="en-US" altLang="zh-CN"/>
          </a:p>
          <a:p>
            <a:endParaRPr lang="en-US" altLang="zh-CN"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深度学习</a:t>
            </a:r>
            <a:endParaRPr lang="zh-CN" altLang="en-US" dirty="0"/>
          </a:p>
        </p:txBody>
      </p:sp>
      <p:sp>
        <p:nvSpPr>
          <p:cNvPr id="3" name="内容占位符 2"/>
          <p:cNvSpPr>
            <a:spLocks noGrp="1"/>
          </p:cNvSpPr>
          <p:nvPr>
            <p:ph idx="1"/>
          </p:nvPr>
        </p:nvSpPr>
        <p:spPr/>
        <p:txBody>
          <a:bodyPr/>
          <a:lstStyle/>
          <a:p>
            <a:r>
              <a:rPr lang="zh-CN" altLang="en-US"/>
              <a:t>通过构建具有一定“深度”的模型，可以让模型来自动学习好的特征表示（从底层特征，到中层特征，再到高层特征），从而最终提升预测或识别的准确性。</a:t>
            </a:r>
            <a:endParaRPr lang="zh-CN" altLang="en-US" dirty="0"/>
          </a:p>
        </p:txBody>
      </p:sp>
      <p:pic>
        <p:nvPicPr>
          <p:cNvPr id="5" name="图片 4" descr="屏幕剪辑"/>
          <p:cNvPicPr>
            <a:picLocks noChangeAspect="1"/>
          </p:cNvPicPr>
          <p:nvPr/>
        </p:nvPicPr>
        <p:blipFill>
          <a:blip r:embed="rId1"/>
          <a:stretch>
            <a:fillRect/>
          </a:stretch>
        </p:blipFill>
        <p:spPr>
          <a:xfrm>
            <a:off x="1986428" y="3666310"/>
            <a:ext cx="8224372" cy="134442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a:t>表示学习与深度学习</a:t>
            </a:r>
            <a:endParaRPr lang="zh-CN" altLang="en-US" dirty="0"/>
          </a:p>
        </p:txBody>
      </p:sp>
      <p:pic>
        <p:nvPicPr>
          <p:cNvPr id="6" name="Content Placeholder 3"/>
          <p:cNvPicPr>
            <a:picLocks noChangeAspect="1"/>
          </p:cNvPicPr>
          <p:nvPr/>
        </p:nvPicPr>
        <p:blipFill>
          <a:blip r:embed="rId1"/>
          <a:stretch>
            <a:fillRect/>
          </a:stretch>
        </p:blipFill>
        <p:spPr bwMode="auto">
          <a:xfrm>
            <a:off x="1752600" y="1676400"/>
            <a:ext cx="8229600"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深度学习的数学描述</a:t>
            </a:r>
            <a:endParaRPr lang="en-US" altLang="zh-CN" dirty="0"/>
          </a:p>
        </p:txBody>
      </p:sp>
      <p:graphicFrame>
        <p:nvGraphicFramePr>
          <p:cNvPr id="11" name="图示 10"/>
          <p:cNvGraphicFramePr/>
          <p:nvPr/>
        </p:nvGraphicFramePr>
        <p:xfrm>
          <a:off x="3613214" y="2135354"/>
          <a:ext cx="4114800" cy="250595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 name="文本框 11"/>
          <p:cNvSpPr txBox="1"/>
          <p:nvPr/>
        </p:nvSpPr>
        <p:spPr>
          <a:xfrm>
            <a:off x="7988428" y="2057400"/>
            <a:ext cx="1107996" cy="369332"/>
          </a:xfrm>
          <a:prstGeom prst="rect">
            <a:avLst/>
          </a:prstGeom>
          <a:noFill/>
        </p:spPr>
        <p:txBody>
          <a:bodyPr wrap="none" rtlCol="0">
            <a:spAutoFit/>
          </a:bodyPr>
          <a:lstStyle/>
          <a:p>
            <a:r>
              <a:rPr lang="zh-CN" altLang="en-US" dirty="0"/>
              <a:t>浅层学习</a:t>
            </a:r>
            <a:endParaRPr lang="zh-CN" altLang="en-US" dirty="0"/>
          </a:p>
        </p:txBody>
      </p:sp>
      <p:sp>
        <p:nvSpPr>
          <p:cNvPr id="13" name="文本框 12"/>
          <p:cNvSpPr txBox="1"/>
          <p:nvPr/>
        </p:nvSpPr>
        <p:spPr>
          <a:xfrm>
            <a:off x="8131116" y="4271974"/>
            <a:ext cx="1107996" cy="369332"/>
          </a:xfrm>
          <a:prstGeom prst="rect">
            <a:avLst/>
          </a:prstGeom>
          <a:noFill/>
        </p:spPr>
        <p:txBody>
          <a:bodyPr wrap="none" rtlCol="0">
            <a:spAutoFit/>
          </a:bodyPr>
          <a:lstStyle/>
          <a:p>
            <a:r>
              <a:rPr lang="zh-CN" altLang="en-US" dirty="0"/>
              <a:t>深度学习</a:t>
            </a:r>
            <a:endParaRPr lang="zh-CN" altLang="en-US" dirty="0"/>
          </a:p>
        </p:txBody>
      </p:sp>
      <mc:AlternateContent xmlns:mc="http://schemas.openxmlformats.org/markup-compatibility/2006">
        <mc:Choice xmlns:a14="http://schemas.microsoft.com/office/drawing/2010/main" Requires="a14">
          <p:sp>
            <p:nvSpPr>
              <p:cNvPr id="14" name="矩形 13"/>
              <p:cNvSpPr/>
              <p:nvPr/>
            </p:nvSpPr>
            <p:spPr>
              <a:xfrm>
                <a:off x="2209800" y="5633660"/>
                <a:ext cx="8382000" cy="404983"/>
              </a:xfrm>
              <a:prstGeom prst="rect">
                <a:avLst/>
              </a:prstGeom>
            </p:spPr>
            <p:txBody>
              <a:bodyPr wrap="square">
                <a:spAutoFit/>
              </a:bodyPr>
              <a:lstStyle/>
              <a:p>
                <a:pPr lvl="0"/>
                <a:r>
                  <a:rPr lang="zh-CN" altLang="en-US" dirty="0">
                    <a:solidFill>
                      <a:schemeClr val="tx1"/>
                    </a:solidFill>
                    <a:latin typeface="Cambria Math" panose="02040503050406030204" pitchFamily="18" charset="0"/>
                  </a:rPr>
                  <a:t>当</a:t>
                </a:r>
                <a14:m>
                  <m:oMath xmlns:m="http://schemas.openxmlformats.org/officeDocument/2006/math">
                    <m:r>
                      <a:rPr lang="pt-BR" altLang="zh-CN">
                        <a:solidFill>
                          <a:schemeClr val="tx1"/>
                        </a:solidFill>
                        <a:latin typeface="Cambria Math" panose="02040503050406030204" pitchFamily="18" charset="0"/>
                        <a:ea typeface="Cambria Math" panose="02040503050406030204" pitchFamily="18" charset="0"/>
                      </a:rPr>
                      <m:t>𝑓</m:t>
                    </m:r>
                    <m:r>
                      <m:rPr>
                        <m:sty m:val="p"/>
                      </m:rPr>
                      <a:rPr lang="en-US" altLang="zh-CN" i="1" baseline="30000">
                        <a:solidFill>
                          <a:schemeClr val="tx1"/>
                        </a:solidFill>
                        <a:latin typeface="Cambria Math" panose="02040503050406030204" pitchFamily="18" charset="0"/>
                        <a:ea typeface="Cambria Math" panose="02040503050406030204" pitchFamily="18" charset="0"/>
                      </a:rPr>
                      <m:t>l</m:t>
                    </m:r>
                    <m:d>
                      <m:dPr>
                        <m:ctrlPr>
                          <a:rPr lang="pt-BR" altLang="zh-CN" i="1">
                            <a:solidFill>
                              <a:schemeClr val="tx1"/>
                            </a:solidFill>
                            <a:latin typeface="Cambria Math" panose="02040503050406030204" pitchFamily="18" charset="0"/>
                            <a:ea typeface="Cambria Math" panose="02040503050406030204" pitchFamily="18" charset="0"/>
                          </a:rPr>
                        </m:ctrlPr>
                      </m:dPr>
                      <m:e>
                        <m:r>
                          <a:rPr lang="pt-BR" altLang="zh-CN">
                            <a:solidFill>
                              <a:schemeClr val="tx1"/>
                            </a:solidFill>
                            <a:latin typeface="Cambria Math" panose="02040503050406030204" pitchFamily="18" charset="0"/>
                            <a:ea typeface="Cambria Math" panose="02040503050406030204" pitchFamily="18" charset="0"/>
                          </a:rPr>
                          <m:t>𝑥</m:t>
                        </m:r>
                      </m:e>
                    </m:d>
                  </m:oMath>
                </a14:m>
                <a:r>
                  <a:rPr lang="zh-CN" altLang="en-US" dirty="0">
                    <a:latin typeface="Cambria Math" panose="02040503050406030204" pitchFamily="18" charset="0"/>
                  </a:rPr>
                  <a:t>连续时，  比如</a:t>
                </a:r>
                <a14:m>
                  <m:oMath xmlns:m="http://schemas.openxmlformats.org/officeDocument/2006/math">
                    <m:r>
                      <a:rPr lang="pt-BR" altLang="zh-CN">
                        <a:solidFill>
                          <a:schemeClr val="tx1"/>
                        </a:solidFill>
                        <a:latin typeface="Cambria Math" panose="02040503050406030204" pitchFamily="18" charset="0"/>
                        <a:ea typeface="Cambria Math" panose="02040503050406030204" pitchFamily="18" charset="0"/>
                      </a:rPr>
                      <m:t>𝑓</m:t>
                    </m:r>
                    <m:r>
                      <m:rPr>
                        <m:sty m:val="p"/>
                      </m:rPr>
                      <a:rPr lang="en-US" altLang="zh-CN" i="1" baseline="30000">
                        <a:solidFill>
                          <a:schemeClr val="tx1"/>
                        </a:solidFill>
                        <a:latin typeface="Cambria Math" panose="02040503050406030204" pitchFamily="18" charset="0"/>
                        <a:ea typeface="Cambria Math" panose="02040503050406030204" pitchFamily="18" charset="0"/>
                      </a:rPr>
                      <m:t>l</m:t>
                    </m:r>
                    <m:d>
                      <m:dPr>
                        <m:ctrlPr>
                          <a:rPr lang="pt-BR" altLang="zh-CN" i="1">
                            <a:solidFill>
                              <a:schemeClr val="tx1"/>
                            </a:solidFill>
                            <a:latin typeface="Cambria Math" panose="02040503050406030204" pitchFamily="18" charset="0"/>
                            <a:ea typeface="Cambria Math" panose="02040503050406030204" pitchFamily="18" charset="0"/>
                          </a:rPr>
                        </m:ctrlPr>
                      </m:dPr>
                      <m:e>
                        <m:r>
                          <a:rPr lang="pt-BR" altLang="zh-CN">
                            <a:solidFill>
                              <a:schemeClr val="tx1"/>
                            </a:solidFill>
                            <a:latin typeface="Cambria Math" panose="02040503050406030204" pitchFamily="18" charset="0"/>
                            <a:ea typeface="Cambria Math" panose="02040503050406030204" pitchFamily="18" charset="0"/>
                          </a:rPr>
                          <m:t>𝑥</m:t>
                        </m:r>
                      </m:e>
                    </m:d>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𝜎</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i="1">
                            <a:solidFill>
                              <a:schemeClr val="tx1"/>
                            </a:solidFill>
                            <a:latin typeface="Cambria Math" panose="02040503050406030204" pitchFamily="18" charset="0"/>
                            <a:ea typeface="Cambria Math" panose="02040503050406030204" pitchFamily="18" charset="0"/>
                          </a:rPr>
                          <m:t>𝑊</m:t>
                        </m:r>
                        <m:r>
                          <m:rPr>
                            <m:sty m:val="p"/>
                          </m:rPr>
                          <a:rPr lang="en-US" altLang="zh-CN" i="1" baseline="30000">
                            <a:solidFill>
                              <a:schemeClr val="tx1"/>
                            </a:solidFill>
                            <a:latin typeface="Cambria Math" panose="02040503050406030204" pitchFamily="18" charset="0"/>
                            <a:ea typeface="Cambria Math" panose="02040503050406030204" pitchFamily="18" charset="0"/>
                          </a:rPr>
                          <m:t>l</m:t>
                        </m:r>
                        <m:r>
                          <a:rPr lang="pt-BR" altLang="zh-CN">
                            <a:solidFill>
                              <a:schemeClr val="tx1"/>
                            </a:solidFill>
                            <a:latin typeface="Cambria Math" panose="02040503050406030204" pitchFamily="18" charset="0"/>
                            <a:ea typeface="Cambria Math" panose="02040503050406030204" pitchFamily="18" charset="0"/>
                          </a:rPr>
                          <m:t>𝑓</m:t>
                        </m:r>
                        <m:r>
                          <m:rPr>
                            <m:sty m:val="p"/>
                          </m:rPr>
                          <a:rPr lang="en-US" altLang="zh-CN" i="1" baseline="30000">
                            <a:solidFill>
                              <a:schemeClr val="tx1"/>
                            </a:solidFill>
                            <a:latin typeface="Cambria Math" panose="02040503050406030204" pitchFamily="18" charset="0"/>
                            <a:ea typeface="Cambria Math" panose="02040503050406030204" pitchFamily="18" charset="0"/>
                          </a:rPr>
                          <m:t>l</m:t>
                        </m:r>
                        <m:r>
                          <a:rPr lang="en-US" altLang="zh-CN" i="1" baseline="30000">
                            <a:solidFill>
                              <a:schemeClr val="tx1"/>
                            </a:solidFill>
                            <a:latin typeface="Cambria Math" panose="02040503050406030204" pitchFamily="18" charset="0"/>
                            <a:ea typeface="Cambria Math" panose="02040503050406030204" pitchFamily="18" charset="0"/>
                          </a:rPr>
                          <m:t>−</m:t>
                        </m:r>
                        <m:r>
                          <a:rPr lang="en-US" altLang="zh-CN" i="1" baseline="30000">
                            <a:solidFill>
                              <a:schemeClr val="tx1"/>
                            </a:solidFill>
                            <a:latin typeface="Cambria Math" panose="02040503050406030204" pitchFamily="18" charset="0"/>
                            <a:ea typeface="Cambria Math" panose="02040503050406030204" pitchFamily="18" charset="0"/>
                          </a:rPr>
                          <m:t>1</m:t>
                        </m:r>
                        <m:d>
                          <m:dPr>
                            <m:ctrlPr>
                              <a:rPr lang="pt-BR" altLang="zh-CN" i="1">
                                <a:solidFill>
                                  <a:schemeClr val="tx1"/>
                                </a:solidFill>
                                <a:latin typeface="Cambria Math" panose="02040503050406030204" pitchFamily="18" charset="0"/>
                                <a:ea typeface="Cambria Math" panose="02040503050406030204" pitchFamily="18" charset="0"/>
                              </a:rPr>
                            </m:ctrlPr>
                          </m:dPr>
                          <m:e>
                            <m:r>
                              <a:rPr lang="en-US" altLang="zh-CN" b="0" i="1" smtClean="0">
                                <a:solidFill>
                                  <a:schemeClr val="tx1"/>
                                </a:solidFill>
                                <a:latin typeface="Cambria Math" panose="02040503050406030204" pitchFamily="18" charset="0"/>
                                <a:ea typeface="Cambria Math" panose="02040503050406030204" pitchFamily="18" charset="0"/>
                              </a:rPr>
                              <m:t>𝑥</m:t>
                            </m:r>
                          </m:e>
                        </m:d>
                      </m:e>
                    </m:d>
                  </m:oMath>
                </a14:m>
                <a:r>
                  <a:rPr lang="zh-CN" altLang="en-US" dirty="0">
                    <a:solidFill>
                      <a:schemeClr val="tx1"/>
                    </a:solidFill>
                    <a:latin typeface="Cambria Math" panose="02040503050406030204" pitchFamily="18" charset="0"/>
                    <a:ea typeface="Cambria Math" panose="02040503050406030204" pitchFamily="18" charset="0"/>
                  </a:rPr>
                  <a:t>，</a:t>
                </a:r>
                <a:r>
                  <a:rPr lang="zh-CN" altLang="en-US" dirty="0">
                    <a:latin typeface="Cambria Math" panose="02040503050406030204" pitchFamily="18" charset="0"/>
                  </a:rPr>
                  <a:t>这个复合函数称为</a:t>
                </a:r>
                <a:r>
                  <a:rPr lang="zh-CN" altLang="en-US" dirty="0">
                    <a:solidFill>
                      <a:srgbClr val="FF0000"/>
                    </a:solidFill>
                    <a:latin typeface="Cambria Math" panose="02040503050406030204" pitchFamily="18" charset="0"/>
                  </a:rPr>
                  <a:t>神经网络</a:t>
                </a:r>
                <a:r>
                  <a:rPr lang="zh-CN" altLang="en-US" dirty="0">
                    <a:solidFill>
                      <a:schemeClr val="tx1"/>
                    </a:solidFill>
                    <a:latin typeface="Cambria Math" panose="02040503050406030204" pitchFamily="18" charset="0"/>
                  </a:rPr>
                  <a:t>。</a:t>
                </a:r>
                <a:endParaRPr lang="en-US" altLang="zh-CN" dirty="0">
                  <a:solidFill>
                    <a:schemeClr val="tx1"/>
                  </a:solidFill>
                  <a:latin typeface="Cambria Math" panose="02040503050406030204" pitchFamily="18" charset="0"/>
                  <a:ea typeface="Cambria Math" panose="02040503050406030204" pitchFamily="18" charset="0"/>
                </a:endParaRPr>
              </a:p>
            </p:txBody>
          </p:sp>
        </mc:Choice>
        <mc:Fallback>
          <p:sp>
            <p:nvSpPr>
              <p:cNvPr id="14" name="矩形 13"/>
              <p:cNvSpPr>
                <a:spLocks noRot="1" noChangeAspect="1" noMove="1" noResize="1" noEditPoints="1" noAdjustHandles="1" noChangeArrowheads="1" noChangeShapeType="1" noTextEdit="1"/>
              </p:cNvSpPr>
              <p:nvPr/>
            </p:nvSpPr>
            <p:spPr>
              <a:xfrm>
                <a:off x="2209800" y="5633660"/>
                <a:ext cx="8382000" cy="404983"/>
              </a:xfrm>
              <a:prstGeom prst="rect">
                <a:avLst/>
              </a:prstGeom>
              <a:blipFill rotWithShape="1">
                <a:blip r:embed="rId6"/>
                <a:stretch>
                  <a:fillRect t="-142" b="10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3962400" y="5105400"/>
                <a:ext cx="3675814" cy="369332"/>
              </a:xfrm>
              <a:prstGeom prst="rect">
                <a:avLst/>
              </a:prstGeom>
            </p:spPr>
            <p:txBody>
              <a:bodyPr wrap="none">
                <a:spAutoFit/>
              </a:bodyPr>
              <a:lstStyle/>
              <a:p>
                <a:pPr lvl="0"/>
                <a14:m>
                  <m:oMath xmlns:m="http://schemas.openxmlformats.org/officeDocument/2006/math">
                    <m:r>
                      <a:rPr lang="pt-BR" altLang="zh-CN" smtClean="0">
                        <a:solidFill>
                          <a:schemeClr val="tx1"/>
                        </a:solidFill>
                        <a:latin typeface="Cambria Math" panose="02040503050406030204" pitchFamily="18" charset="0"/>
                        <a:ea typeface="Cambria Math" panose="02040503050406030204" pitchFamily="18" charset="0"/>
                      </a:rPr>
                      <m:t>𝑓</m:t>
                    </m:r>
                    <m:r>
                      <m:rPr>
                        <m:sty m:val="p"/>
                      </m:rPr>
                      <a:rPr lang="en-US" altLang="zh-CN" i="1" baseline="30000">
                        <a:solidFill>
                          <a:schemeClr val="tx1"/>
                        </a:solidFill>
                        <a:latin typeface="Cambria Math" panose="02040503050406030204" pitchFamily="18" charset="0"/>
                        <a:ea typeface="Cambria Math" panose="02040503050406030204" pitchFamily="18" charset="0"/>
                      </a:rPr>
                      <m:t>l</m:t>
                    </m:r>
                    <m:d>
                      <m:dPr>
                        <m:ctrlPr>
                          <a:rPr lang="pt-BR" altLang="zh-CN" i="1">
                            <a:solidFill>
                              <a:schemeClr val="tx1"/>
                            </a:solidFill>
                            <a:latin typeface="Cambria Math" panose="02040503050406030204" pitchFamily="18" charset="0"/>
                            <a:ea typeface="Cambria Math" panose="02040503050406030204" pitchFamily="18" charset="0"/>
                          </a:rPr>
                        </m:ctrlPr>
                      </m:dPr>
                      <m:e>
                        <m:r>
                          <a:rPr lang="pt-BR" altLang="zh-CN">
                            <a:solidFill>
                              <a:schemeClr val="tx1"/>
                            </a:solidFill>
                            <a:latin typeface="Cambria Math" panose="02040503050406030204" pitchFamily="18" charset="0"/>
                            <a:ea typeface="Cambria Math" panose="02040503050406030204" pitchFamily="18" charset="0"/>
                          </a:rPr>
                          <m:t>𝑥</m:t>
                        </m:r>
                      </m:e>
                    </m:d>
                    <m:r>
                      <a:rPr lang="zh-CN" altLang="en-US" i="1">
                        <a:solidFill>
                          <a:schemeClr val="tx1"/>
                        </a:solidFill>
                        <a:latin typeface="Cambria Math" panose="02040503050406030204" pitchFamily="18" charset="0"/>
                        <a:ea typeface="Cambria Math" panose="02040503050406030204" pitchFamily="18" charset="0"/>
                      </a:rPr>
                      <m:t>为</m:t>
                    </m:r>
                  </m:oMath>
                </a14:m>
                <a:r>
                  <a:rPr lang="zh-CN" altLang="en-US" dirty="0">
                    <a:solidFill>
                      <a:schemeClr val="tx1"/>
                    </a:solidFill>
                    <a:latin typeface="Cambria Math" panose="02040503050406030204" pitchFamily="18" charset="0"/>
                  </a:rPr>
                  <a:t>非线性函数，不一定连续。</a:t>
                </a:r>
                <a:endParaRPr lang="en-US" altLang="zh-CN" dirty="0">
                  <a:solidFill>
                    <a:schemeClr val="tx1"/>
                  </a:solidFill>
                  <a:latin typeface="Cambria Math" panose="02040503050406030204" pitchFamily="18" charset="0"/>
                </a:endParaRPr>
              </a:p>
            </p:txBody>
          </p:sp>
        </mc:Choice>
        <mc:Fallback>
          <p:sp>
            <p:nvSpPr>
              <p:cNvPr id="4" name="矩形 3"/>
              <p:cNvSpPr>
                <a:spLocks noRot="1" noChangeAspect="1" noMove="1" noResize="1" noEditPoints="1" noAdjustHandles="1" noChangeArrowheads="1" noChangeShapeType="1" noTextEdit="1"/>
              </p:cNvSpPr>
              <p:nvPr/>
            </p:nvSpPr>
            <p:spPr>
              <a:xfrm>
                <a:off x="3962400" y="5105400"/>
                <a:ext cx="3675814" cy="369332"/>
              </a:xfrm>
              <a:prstGeom prst="rect">
                <a:avLst/>
              </a:prstGeom>
              <a:blipFill rotWithShape="1">
                <a:blip r:embed="rId7"/>
                <a:stretch>
                  <a:fillRect r="12" b="107"/>
                </a:stretch>
              </a:blipFill>
            </p:spPr>
            <p:txBody>
              <a:bodyPr/>
              <a:lstStyle/>
              <a:p>
                <a:r>
                  <a:rPr lang="zh-CN" altLang="en-US">
                    <a:noFill/>
                  </a:rPr>
                  <a:t> </a:t>
                </a:r>
              </a:p>
            </p:txBody>
          </p:sp>
        </mc:Fallback>
      </mc:AlternateContent>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FCD6CC03-B4F7-430C-98D0-115893192BDE}"/>
                                            </p:graphicEl>
                                          </p:spTgt>
                                        </p:tgtEl>
                                        <p:attrNameLst>
                                          <p:attrName>style.visibility</p:attrName>
                                        </p:attrNameLst>
                                      </p:cBhvr>
                                      <p:to>
                                        <p:strVal val="visible"/>
                                      </p:to>
                                    </p:set>
                                    <p:animEffect transition="in" filter="fade">
                                      <p:cBhvr>
                                        <p:cTn id="7" dur="500"/>
                                        <p:tgtEl>
                                          <p:spTgt spid="11">
                                            <p:graphicEl>
                                              <a:dgm id="{FCD6CC03-B4F7-430C-98D0-115893192BD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graphicEl>
                                              <a:dgm id="{4EF64793-5BF1-44BB-A21B-0135AFBD46AF}"/>
                                            </p:graphicEl>
                                          </p:spTgt>
                                        </p:tgtEl>
                                        <p:attrNameLst>
                                          <p:attrName>style.visibility</p:attrName>
                                        </p:attrNameLst>
                                      </p:cBhvr>
                                      <p:to>
                                        <p:strVal val="visible"/>
                                      </p:to>
                                    </p:set>
                                    <p:animEffect transition="in" filter="fade">
                                      <p:cBhvr>
                                        <p:cTn id="15" dur="500"/>
                                        <p:tgtEl>
                                          <p:spTgt spid="11">
                                            <p:graphicEl>
                                              <a:dgm id="{4EF64793-5BF1-44BB-A21B-0135AFBD46A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graphicEl>
                                              <a:dgm id="{9FCB7101-7B41-4F46-B29A-8B98CB20ACF4}"/>
                                            </p:graphicEl>
                                          </p:spTgt>
                                        </p:tgtEl>
                                        <p:attrNameLst>
                                          <p:attrName>style.visibility</p:attrName>
                                        </p:attrNameLst>
                                      </p:cBhvr>
                                      <p:to>
                                        <p:strVal val="visible"/>
                                      </p:to>
                                    </p:set>
                                    <p:animEffect transition="in" filter="fade">
                                      <p:cBhvr>
                                        <p:cTn id="18" dur="500"/>
                                        <p:tgtEl>
                                          <p:spTgt spid="11">
                                            <p:graphicEl>
                                              <a:dgm id="{9FCB7101-7B41-4F46-B29A-8B98CB20ACF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graphicEl>
                                              <a:dgm id="{0E188FDA-3031-47C5-A37C-074F9C682AE9}"/>
                                            </p:graphicEl>
                                          </p:spTgt>
                                        </p:tgtEl>
                                        <p:attrNameLst>
                                          <p:attrName>style.visibility</p:attrName>
                                        </p:attrNameLst>
                                      </p:cBhvr>
                                      <p:to>
                                        <p:strVal val="visible"/>
                                      </p:to>
                                    </p:set>
                                    <p:animEffect transition="in" filter="fade">
                                      <p:cBhvr>
                                        <p:cTn id="23" dur="500"/>
                                        <p:tgtEl>
                                          <p:spTgt spid="11">
                                            <p:graphicEl>
                                              <a:dgm id="{0E188FDA-3031-47C5-A37C-074F9C682AE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graphicEl>
                                              <a:dgm id="{18185A6C-2422-400B-9E45-ECC7B0CECAC8}"/>
                                            </p:graphicEl>
                                          </p:spTgt>
                                        </p:tgtEl>
                                        <p:attrNameLst>
                                          <p:attrName>style.visibility</p:attrName>
                                        </p:attrNameLst>
                                      </p:cBhvr>
                                      <p:to>
                                        <p:strVal val="visible"/>
                                      </p:to>
                                    </p:set>
                                    <p:animEffect transition="in" filter="fade">
                                      <p:cBhvr>
                                        <p:cTn id="26" dur="500"/>
                                        <p:tgtEl>
                                          <p:spTgt spid="11">
                                            <p:graphicEl>
                                              <a:dgm id="{18185A6C-2422-400B-9E45-ECC7B0CECAC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graphicEl>
                                              <a:dgm id="{CF55BC5C-1C33-4983-911D-EF7A771C9BEC}"/>
                                            </p:graphicEl>
                                          </p:spTgt>
                                        </p:tgtEl>
                                        <p:attrNameLst>
                                          <p:attrName>style.visibility</p:attrName>
                                        </p:attrNameLst>
                                      </p:cBhvr>
                                      <p:to>
                                        <p:strVal val="visible"/>
                                      </p:to>
                                    </p:set>
                                    <p:animEffect transition="in" filter="fade">
                                      <p:cBhvr>
                                        <p:cTn id="31" dur="500"/>
                                        <p:tgtEl>
                                          <p:spTgt spid="11">
                                            <p:graphicEl>
                                              <a:dgm id="{CF55BC5C-1C33-4983-911D-EF7A771C9BE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graphicEl>
                                              <a:dgm id="{1F0BD8E5-EC2F-45C6-88A9-672B0AD75965}"/>
                                            </p:graphicEl>
                                          </p:spTgt>
                                        </p:tgtEl>
                                        <p:attrNameLst>
                                          <p:attrName>style.visibility</p:attrName>
                                        </p:attrNameLst>
                                      </p:cBhvr>
                                      <p:to>
                                        <p:strVal val="visible"/>
                                      </p:to>
                                    </p:set>
                                    <p:animEffect transition="in" filter="fade">
                                      <p:cBhvr>
                                        <p:cTn id="37" dur="500"/>
                                        <p:tgtEl>
                                          <p:spTgt spid="11">
                                            <p:graphicEl>
                                              <a:dgm id="{1F0BD8E5-EC2F-45C6-88A9-672B0AD7596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P spid="12" grpId="0"/>
      <p:bldP spid="13" grpId="0"/>
      <p:bldP spid="14"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神经网络</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p:cNvPicPr>
            <a:picLocks noChangeAspect="1"/>
          </p:cNvPicPr>
          <p:nvPr/>
        </p:nvPicPr>
        <p:blipFill>
          <a:blip r:embed="rId1"/>
          <a:stretch>
            <a:fillRect/>
          </a:stretch>
        </p:blipFill>
        <p:spPr bwMode="auto">
          <a:xfrm>
            <a:off x="2018414" y="1235407"/>
            <a:ext cx="7661275"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生物神经元</a:t>
            </a:r>
            <a:endParaRPr lang="zh-CN" altLang="en-US" dirty="0"/>
          </a:p>
        </p:txBody>
      </p:sp>
      <p:sp>
        <p:nvSpPr>
          <p:cNvPr id="5" name="矩形 4"/>
          <p:cNvSpPr/>
          <p:nvPr/>
        </p:nvSpPr>
        <p:spPr>
          <a:xfrm>
            <a:off x="6096000" y="4495801"/>
            <a:ext cx="4114800" cy="954107"/>
          </a:xfrm>
          <a:prstGeom prst="rect">
            <a:avLst/>
          </a:prstGeom>
        </p:spPr>
        <p:txBody>
          <a:bodyPr wrap="square">
            <a:spAutoFit/>
          </a:bodyPr>
          <a:lstStyle/>
          <a:p>
            <a:r>
              <a:rPr lang="zh-CN" altLang="en-US" sz="2800" dirty="0">
                <a:solidFill>
                  <a:srgbClr val="FF0000"/>
                </a:solidFill>
              </a:rPr>
              <a:t>单个神经细胞只有两种状态：兴奋和抑制</a:t>
            </a:r>
            <a:endParaRPr lang="zh-CN" altLang="en-US" sz="2800" dirty="0">
              <a:solidFill>
                <a:srgbClr val="FF0000"/>
              </a:solidFill>
            </a:endParaRPr>
          </a:p>
        </p:txBody>
      </p:sp>
      <p:sp>
        <p:nvSpPr>
          <p:cNvPr id="8" name="矩形 7"/>
          <p:cNvSpPr/>
          <p:nvPr/>
        </p:nvSpPr>
        <p:spPr>
          <a:xfrm>
            <a:off x="7772400" y="512782"/>
            <a:ext cx="2595582" cy="369332"/>
          </a:xfrm>
          <a:prstGeom prst="rect">
            <a:avLst/>
          </a:prstGeom>
        </p:spPr>
        <p:txBody>
          <a:bodyPr wrap="none">
            <a:spAutoFit/>
          </a:bodyPr>
          <a:lstStyle/>
          <a:p>
            <a:r>
              <a:rPr lang="en-US" altLang="zh-CN" dirty="0">
                <a:hlinkClick r:id="rId2" action="ppaction://hlinkfile"/>
              </a:rPr>
              <a:t>video:</a:t>
            </a:r>
            <a:r>
              <a:rPr lang="zh-CN" altLang="en-US" dirty="0">
                <a:hlinkClick r:id="rId2" action="ppaction://hlinkfile"/>
              </a:rPr>
              <a:t> structure of brain</a:t>
            </a:r>
            <a:endParaRPr lang="zh-CN" altLang="en-US" dirty="0"/>
          </a:p>
        </p:txBody>
      </p:sp>
      <p:sp>
        <p:nvSpPr>
          <p:cNvPr id="3" name="矩形 2"/>
          <p:cNvSpPr/>
          <p:nvPr/>
        </p:nvSpPr>
        <p:spPr>
          <a:xfrm>
            <a:off x="4953000" y="512782"/>
            <a:ext cx="2416046" cy="369332"/>
          </a:xfrm>
          <a:prstGeom prst="rect">
            <a:avLst/>
          </a:prstGeom>
        </p:spPr>
        <p:txBody>
          <a:bodyPr wrap="none">
            <a:spAutoFit/>
          </a:bodyPr>
          <a:lstStyle/>
          <a:p>
            <a:r>
              <a:rPr lang="zh-CN" altLang="en-US" dirty="0"/>
              <a:t>人脑有860亿个神经元</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神经网络如何学习？</a:t>
            </a:r>
            <a:endParaRPr lang="zh-CN" altLang="en-US" dirty="0"/>
          </a:p>
        </p:txBody>
      </p:sp>
      <p:sp>
        <p:nvSpPr>
          <p:cNvPr id="3" name="内容占位符 2"/>
          <p:cNvSpPr>
            <a:spLocks noGrp="1"/>
          </p:cNvSpPr>
          <p:nvPr>
            <p:ph idx="1"/>
          </p:nvPr>
        </p:nvSpPr>
        <p:spPr/>
        <p:txBody>
          <a:bodyPr/>
          <a:lstStyle/>
          <a:p>
            <a:r>
              <a:rPr lang="zh-CN" altLang="en-US" dirty="0"/>
              <a:t>赫布法则</a:t>
            </a:r>
            <a:r>
              <a:rPr lang="en-US" altLang="zh-CN" dirty="0"/>
              <a:t> Hebb's Rule</a:t>
            </a:r>
            <a:endParaRPr lang="en-US" altLang="zh-CN" dirty="0"/>
          </a:p>
          <a:p>
            <a:pPr lvl="1"/>
            <a:r>
              <a:rPr lang="zh-CN" altLang="en-US" dirty="0"/>
              <a:t>“当神经元 </a:t>
            </a:r>
            <a:r>
              <a:rPr lang="en-US" altLang="zh-CN" dirty="0"/>
              <a:t>A</a:t>
            </a:r>
            <a:r>
              <a:rPr lang="zh-CN" altLang="en-US" dirty="0"/>
              <a:t>的一个轴突和神经元</a:t>
            </a:r>
            <a:r>
              <a:rPr lang="en-US" altLang="zh-CN" dirty="0"/>
              <a:t>B</a:t>
            </a:r>
            <a:r>
              <a:rPr lang="zh-CN" altLang="en-US" dirty="0"/>
              <a:t>很近，足以对它产生影响，并且持续地、重复地参与了对神经元</a:t>
            </a:r>
            <a:r>
              <a:rPr lang="en-US" altLang="zh-CN" dirty="0"/>
              <a:t>B</a:t>
            </a:r>
            <a:r>
              <a:rPr lang="zh-CN" altLang="en-US" dirty="0"/>
              <a:t>的兴奋，那么在这两个神经元或其中之一会发生某种生长过程或新陈代谢变化，以致于神经元</a:t>
            </a:r>
            <a:r>
              <a:rPr lang="en-US" altLang="zh-CN" dirty="0"/>
              <a:t>A</a:t>
            </a:r>
            <a:r>
              <a:rPr lang="zh-CN" altLang="en-US" dirty="0"/>
              <a:t>作为能使神经元</a:t>
            </a:r>
            <a:r>
              <a:rPr lang="en-US" altLang="zh-CN" dirty="0"/>
              <a:t>B</a:t>
            </a:r>
            <a:r>
              <a:rPr lang="zh-CN" altLang="en-US" dirty="0"/>
              <a:t>兴奋的细胞之一，它的效能加强了。”</a:t>
            </a:r>
            <a:endParaRPr lang="en-US" altLang="zh-CN" dirty="0"/>
          </a:p>
        </p:txBody>
      </p:sp>
      <p:sp>
        <p:nvSpPr>
          <p:cNvPr id="5" name="矩形 4"/>
          <p:cNvSpPr/>
          <p:nvPr/>
        </p:nvSpPr>
        <p:spPr>
          <a:xfrm>
            <a:off x="838200" y="4495800"/>
            <a:ext cx="10820400" cy="1569660"/>
          </a:xfrm>
          <a:prstGeom prst="rect">
            <a:avLst/>
          </a:prstGeom>
        </p:spPr>
        <p:txBody>
          <a:bodyPr wrap="square">
            <a:spAutoFit/>
          </a:bodyPr>
          <a:lstStyle/>
          <a:p>
            <a:pPr marL="285750" indent="-285750">
              <a:buFont typeface="Wingdings" panose="05000000000000000000" pitchFamily="2" charset="2"/>
              <a:buChar char="Ø"/>
            </a:pPr>
            <a:r>
              <a:rPr lang="zh-CN" altLang="en-US" sz="2400" dirty="0"/>
              <a:t>人脑有两种记忆：</a:t>
            </a:r>
            <a:r>
              <a:rPr lang="zh-CN" altLang="en-US" sz="2400" dirty="0">
                <a:solidFill>
                  <a:srgbClr val="FF0000"/>
                </a:solidFill>
              </a:rPr>
              <a:t>长期记忆</a:t>
            </a:r>
            <a:r>
              <a:rPr lang="zh-CN" altLang="en-US" sz="2400" dirty="0"/>
              <a:t>和</a:t>
            </a:r>
            <a:r>
              <a:rPr lang="zh-CN" altLang="en-US" sz="2400" dirty="0">
                <a:solidFill>
                  <a:srgbClr val="FF0000"/>
                </a:solidFill>
              </a:rPr>
              <a:t>短期记忆</a:t>
            </a:r>
            <a:r>
              <a:rPr lang="zh-CN" altLang="en-US" sz="2400" dirty="0"/>
              <a:t>。短期记忆持续时间不超过一分钟。如果一个经验重复足够的次数，此经验就可储存在长期记忆中。</a:t>
            </a:r>
            <a:endParaRPr lang="en-US" altLang="zh-CN" sz="2400" dirty="0"/>
          </a:p>
          <a:p>
            <a:pPr marL="285750" indent="-285750">
              <a:buFont typeface="Wingdings" panose="05000000000000000000" pitchFamily="2" charset="2"/>
              <a:buChar char="Ø"/>
            </a:pPr>
            <a:r>
              <a:rPr lang="zh-CN" altLang="en-US" sz="2400" dirty="0"/>
              <a:t>短期记忆转化为长期记忆的过程就称为</a:t>
            </a:r>
            <a:r>
              <a:rPr lang="zh-CN" altLang="en-US" sz="2400" dirty="0">
                <a:solidFill>
                  <a:srgbClr val="FF0000"/>
                </a:solidFill>
              </a:rPr>
              <a:t>凝固作用</a:t>
            </a:r>
            <a:r>
              <a:rPr lang="zh-CN" altLang="en-US" sz="2400" dirty="0"/>
              <a:t>。</a:t>
            </a:r>
            <a:endParaRPr lang="en-US" altLang="zh-CN" sz="2400" dirty="0"/>
          </a:p>
          <a:p>
            <a:pPr marL="285750" indent="-285750">
              <a:buFont typeface="Wingdings" panose="05000000000000000000" pitchFamily="2" charset="2"/>
              <a:buChar char="Ø"/>
            </a:pPr>
            <a:r>
              <a:rPr lang="zh-CN" altLang="en-US" sz="2400" dirty="0"/>
              <a:t>人脑中的海马区为大脑结构凝固作用的核心区域。</a:t>
            </a:r>
            <a:endParaRPr lang="zh-CN" altLang="en-US" sz="2400" dirty="0"/>
          </a:p>
        </p:txBody>
      </p:sp>
      <p:sp>
        <p:nvSpPr>
          <p:cNvPr id="7" name="矩形 6"/>
          <p:cNvSpPr/>
          <p:nvPr/>
        </p:nvSpPr>
        <p:spPr>
          <a:xfrm>
            <a:off x="5181600" y="3429000"/>
            <a:ext cx="6096000" cy="646331"/>
          </a:xfrm>
          <a:prstGeom prst="rect">
            <a:avLst/>
          </a:prstGeom>
        </p:spPr>
        <p:txBody>
          <a:bodyPr>
            <a:spAutoFit/>
          </a:bodyPr>
          <a:lstStyle/>
          <a:p>
            <a:pPr marL="205740" lvl="1" indent="0" algn="r">
              <a:buNone/>
            </a:pPr>
            <a:r>
              <a:rPr lang="en-US" altLang="zh-CN" dirty="0"/>
              <a:t>----</a:t>
            </a:r>
            <a:r>
              <a:rPr lang="zh-CN" altLang="en-US" dirty="0"/>
              <a:t>加拿大心理学家</a:t>
            </a:r>
            <a:r>
              <a:rPr lang="en-US" altLang="zh-CN" dirty="0"/>
              <a:t>Donald Hebb</a:t>
            </a:r>
            <a:r>
              <a:rPr lang="zh-CN" altLang="en-US" dirty="0"/>
              <a:t>，</a:t>
            </a:r>
            <a:endParaRPr lang="en-US" altLang="zh-CN" dirty="0"/>
          </a:p>
          <a:p>
            <a:pPr marL="205740" lvl="1" indent="0" algn="r">
              <a:buNone/>
            </a:pPr>
            <a:r>
              <a:rPr lang="en-US" altLang="zh-CN" dirty="0"/>
              <a:t>《</a:t>
            </a:r>
            <a:r>
              <a:rPr lang="zh-CN" altLang="en-US" dirty="0"/>
              <a:t>行为的组织</a:t>
            </a:r>
            <a:r>
              <a:rPr lang="en-US" altLang="zh-CN" dirty="0"/>
              <a:t>》</a:t>
            </a:r>
            <a:r>
              <a:rPr lang="zh-CN" altLang="en-US" dirty="0"/>
              <a:t>，</a:t>
            </a:r>
            <a:r>
              <a:rPr lang="en-US" altLang="zh-CN" dirty="0"/>
              <a:t>1949</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概述</a:t>
            </a:r>
            <a:endParaRPr lang="en-US" altLang="zh-CN"/>
          </a:p>
          <a:p>
            <a:pPr lvl="1"/>
            <a:r>
              <a:rPr lang="zh-CN" altLang="en-US"/>
              <a:t>机器学习概述</a:t>
            </a:r>
            <a:endParaRPr lang="zh-CN" altLang="en-US"/>
          </a:p>
          <a:p>
            <a:pPr lvl="1"/>
            <a:r>
              <a:rPr lang="zh-CN" altLang="en-US"/>
              <a:t>线性模型</a:t>
            </a:r>
            <a:endParaRPr lang="zh-CN" altLang="en-US"/>
          </a:p>
          <a:p>
            <a:r>
              <a:rPr lang="zh-CN" altLang="en-US"/>
              <a:t>基础网络模型</a:t>
            </a:r>
            <a:endParaRPr lang="en-US" altLang="zh-CN"/>
          </a:p>
          <a:p>
            <a:pPr lvl="1"/>
            <a:r>
              <a:rPr lang="zh-CN" altLang="en-US"/>
              <a:t>前馈神经网络</a:t>
            </a:r>
            <a:endParaRPr lang="zh-CN" altLang="en-US"/>
          </a:p>
          <a:p>
            <a:pPr lvl="1"/>
            <a:r>
              <a:rPr lang="zh-CN" altLang="en-US"/>
              <a:t>卷积神经网络</a:t>
            </a:r>
            <a:endParaRPr lang="zh-CN" altLang="en-US"/>
          </a:p>
          <a:p>
            <a:pPr lvl="1"/>
            <a:r>
              <a:rPr lang="zh-CN" altLang="en-US"/>
              <a:t>循环神经网络</a:t>
            </a:r>
            <a:endParaRPr lang="zh-CN" altLang="en-US"/>
          </a:p>
          <a:p>
            <a:pPr lvl="1"/>
            <a:r>
              <a:rPr lang="zh-CN" altLang="en-US"/>
              <a:t>网络优化与正则化</a:t>
            </a:r>
            <a:endParaRPr lang="zh-CN" altLang="en-US"/>
          </a:p>
          <a:p>
            <a:pPr lvl="1"/>
            <a:r>
              <a:rPr lang="zh-CN" altLang="en-US"/>
              <a:t>记忆与注意力机制</a:t>
            </a:r>
            <a:endParaRPr lang="zh-CN" altLang="en-US"/>
          </a:p>
          <a:p>
            <a:pPr lvl="1"/>
            <a:r>
              <a:rPr lang="zh-CN" altLang="en-US"/>
              <a:t>无监督学习</a:t>
            </a:r>
            <a:endParaRPr lang="zh-CN" altLang="en-US"/>
          </a:p>
          <a:p>
            <a:pPr lvl="1"/>
            <a:endParaRPr lang="en-US" altLang="zh-CN"/>
          </a:p>
          <a:p>
            <a:pPr lvl="1"/>
            <a:endParaRPr lang="en-US" altLang="zh-CN" dirty="0"/>
          </a:p>
        </p:txBody>
      </p:sp>
      <p:sp>
        <p:nvSpPr>
          <p:cNvPr id="4" name="内容占位符 3"/>
          <p:cNvSpPr>
            <a:spLocks noGrp="1"/>
          </p:cNvSpPr>
          <p:nvPr>
            <p:ph idx="4294967295"/>
          </p:nvPr>
        </p:nvSpPr>
        <p:spPr>
          <a:xfrm>
            <a:off x="6248400" y="1066800"/>
            <a:ext cx="5334000" cy="5181598"/>
          </a:xfrm>
        </p:spPr>
        <p:txBody>
          <a:bodyPr/>
          <a:lstStyle/>
          <a:p>
            <a:r>
              <a:rPr lang="zh-CN" altLang="en-US"/>
              <a:t>进阶模型</a:t>
            </a:r>
            <a:endParaRPr lang="zh-CN" altLang="en-US"/>
          </a:p>
          <a:p>
            <a:pPr lvl="1"/>
            <a:r>
              <a:rPr lang="zh-CN" altLang="en-US"/>
              <a:t>概率图模型</a:t>
            </a:r>
            <a:endParaRPr lang="zh-CN" altLang="en-US"/>
          </a:p>
          <a:p>
            <a:pPr lvl="1"/>
            <a:r>
              <a:rPr lang="zh-CN" altLang="en-US"/>
              <a:t>玻尔兹曼机</a:t>
            </a:r>
            <a:endParaRPr lang="zh-CN" altLang="en-US"/>
          </a:p>
          <a:p>
            <a:pPr lvl="1"/>
            <a:r>
              <a:rPr lang="zh-CN" altLang="en-US"/>
              <a:t>深度信念网络</a:t>
            </a:r>
            <a:endParaRPr lang="zh-CN" altLang="en-US"/>
          </a:p>
          <a:p>
            <a:pPr lvl="1"/>
            <a:r>
              <a:rPr lang="zh-CN" altLang="en-US"/>
              <a:t>深度生成模型</a:t>
            </a:r>
            <a:endParaRPr lang="zh-CN" altLang="en-US"/>
          </a:p>
          <a:p>
            <a:pPr lvl="1"/>
            <a:r>
              <a:rPr lang="zh-CN" altLang="en-US"/>
              <a:t>深度强化学习</a:t>
            </a:r>
            <a:endParaRPr lang="zh-CN" altLang="en-US"/>
          </a:p>
          <a:p>
            <a:pPr lvl="1"/>
            <a:r>
              <a:rPr lang="zh-CN" altLang="en-US"/>
              <a:t>序列生成模型</a:t>
            </a:r>
            <a:endParaRPr lang="zh-CN" altLang="en-US"/>
          </a:p>
          <a:p>
            <a:pPr lvl="1"/>
            <a:endParaRPr lang="en-US" altLang="zh-CN" dirty="0"/>
          </a:p>
        </p:txBody>
      </p:sp>
      <p:sp>
        <p:nvSpPr>
          <p:cNvPr id="2" name="标题 1"/>
          <p:cNvSpPr>
            <a:spLocks noGrp="1"/>
          </p:cNvSpPr>
          <p:nvPr>
            <p:ph type="title"/>
          </p:nvPr>
        </p:nvSpPr>
        <p:spPr/>
        <p:txBody>
          <a:bodyPr/>
          <a:lstStyle/>
          <a:p>
            <a:r>
              <a:rPr lang="zh-CN" altLang="en-US"/>
              <a:t>课程大纲</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descr="屏幕剪辑"/>
          <p:cNvPicPr>
            <a:picLocks noChangeAspect="1"/>
          </p:cNvPicPr>
          <p:nvPr/>
        </p:nvPicPr>
        <p:blipFill>
          <a:blip r:embed="rId1"/>
          <a:stretch>
            <a:fillRect/>
          </a:stretch>
        </p:blipFill>
        <p:spPr bwMode="auto">
          <a:xfrm>
            <a:off x="2819400" y="2819400"/>
            <a:ext cx="4608513" cy="336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人工神经元</a:t>
            </a:r>
            <a:endParaRPr lang="zh-CN" altLang="en-US" dirty="0"/>
          </a:p>
        </p:txBody>
      </p:sp>
      <p:pic>
        <p:nvPicPr>
          <p:cNvPr id="3" name="图片 2" descr="屏幕剪辑"/>
          <p:cNvPicPr>
            <a:picLocks noChangeAspect="1"/>
          </p:cNvPicPr>
          <p:nvPr/>
        </p:nvPicPr>
        <p:blipFill>
          <a:blip r:embed="rId2" cstate="print"/>
          <a:stretch>
            <a:fillRect/>
          </a:stretch>
        </p:blipFill>
        <p:spPr>
          <a:xfrm>
            <a:off x="7086601" y="1447801"/>
            <a:ext cx="2693763" cy="2041117"/>
          </a:xfrm>
          <a:prstGeom prst="rect">
            <a:avLst/>
          </a:prstGeom>
        </p:spPr>
      </p:pic>
      <p:cxnSp>
        <p:nvCxnSpPr>
          <p:cNvPr id="6" name="直接箭头连接符 5"/>
          <p:cNvCxnSpPr/>
          <p:nvPr/>
        </p:nvCxnSpPr>
        <p:spPr>
          <a:xfrm flipV="1">
            <a:off x="6172200" y="3048000"/>
            <a:ext cx="1219200" cy="106680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人工神经网络</a:t>
            </a:r>
            <a:endParaRPr lang="zh-CN" altLang="en-US" dirty="0"/>
          </a:p>
        </p:txBody>
      </p:sp>
      <p:sp>
        <p:nvSpPr>
          <p:cNvPr id="3" name="内容占位符 2"/>
          <p:cNvSpPr>
            <a:spLocks noGrp="1"/>
          </p:cNvSpPr>
          <p:nvPr>
            <p:ph idx="1"/>
          </p:nvPr>
        </p:nvSpPr>
        <p:spPr/>
        <p:txBody>
          <a:bodyPr/>
          <a:lstStyle/>
          <a:p>
            <a:r>
              <a:rPr lang="zh-CN" altLang="en-US"/>
              <a:t>人工神经网络主要由大量的神经元以及它们之间的有向连接构成。因此考虑三方面：</a:t>
            </a:r>
            <a:endParaRPr lang="en-US" altLang="zh-CN"/>
          </a:p>
          <a:p>
            <a:endParaRPr lang="zh-CN" altLang="en-US"/>
          </a:p>
          <a:p>
            <a:r>
              <a:rPr lang="zh-CN" altLang="en-US"/>
              <a:t>神经元的激活规则</a:t>
            </a:r>
            <a:endParaRPr lang="en-US" altLang="zh-CN"/>
          </a:p>
          <a:p>
            <a:pPr lvl="1"/>
            <a:r>
              <a:rPr lang="zh-CN" altLang="en-US"/>
              <a:t>主要是指神经元输入到输出之间的映射关系，一般为非线性函数。</a:t>
            </a:r>
            <a:endParaRPr lang="zh-CN" altLang="en-US"/>
          </a:p>
          <a:p>
            <a:r>
              <a:rPr lang="zh-CN" altLang="en-US"/>
              <a:t>网络的拓扑结构</a:t>
            </a:r>
            <a:endParaRPr lang="en-US" altLang="zh-CN"/>
          </a:p>
          <a:p>
            <a:pPr lvl="1"/>
            <a:r>
              <a:rPr lang="zh-CN" altLang="en-US"/>
              <a:t>不同神经元之间的连接关系。</a:t>
            </a:r>
            <a:endParaRPr lang="zh-CN" altLang="en-US"/>
          </a:p>
          <a:p>
            <a:r>
              <a:rPr lang="zh-CN" altLang="en-US"/>
              <a:t>学习算法</a:t>
            </a:r>
            <a:endParaRPr lang="en-US" altLang="zh-CN"/>
          </a:p>
          <a:p>
            <a:pPr lvl="1"/>
            <a:r>
              <a:rPr lang="zh-CN" altLang="en-US"/>
              <a:t>通过训练数据来学习神经网络的参数。</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人工神经网络</a:t>
            </a:r>
            <a:endParaRPr lang="zh-CN" altLang="en-US" dirty="0"/>
          </a:p>
        </p:txBody>
      </p:sp>
      <p:sp>
        <p:nvSpPr>
          <p:cNvPr id="3" name="内容占位符 2"/>
          <p:cNvSpPr>
            <a:spLocks noGrp="1"/>
          </p:cNvSpPr>
          <p:nvPr>
            <p:ph idx="1"/>
          </p:nvPr>
        </p:nvSpPr>
        <p:spPr/>
        <p:txBody>
          <a:bodyPr/>
          <a:lstStyle/>
          <a:p>
            <a:r>
              <a:rPr lang="zh-CN" altLang="en-US"/>
              <a:t>人工神经网络由神经元模型构成，这种由许多神经元组成的信息处理网络具有并行分布结构。</a:t>
            </a:r>
            <a:endParaRPr lang="en-US" altLang="zh-CN"/>
          </a:p>
          <a:p>
            <a:pPr lvl="1"/>
            <a:r>
              <a:rPr lang="zh-CN" altLang="en-US"/>
              <a:t>虽然这里将 神经网络结构大体上分为三种类型，但是大多数网络都是复合型结构，即一个神经网络中包括多种网络结构。</a:t>
            </a:r>
            <a:endParaRPr lang="zh-CN" altLang="en-US"/>
          </a:p>
          <a:p>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09800" y="3429000"/>
            <a:ext cx="7952016" cy="258110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endParaRPr lang="zh-CN" altLang="en-US" dirty="0"/>
          </a:p>
        </p:txBody>
      </p:sp>
      <mc:AlternateContent xmlns:mc="http://schemas.openxmlformats.org/markup-compatibility/2006">
        <mc:Choice xmlns:a14="http://schemas.microsoft.com/office/drawing/2010/main" Requires="a14">
          <p:sp>
            <p:nvSpPr>
              <p:cNvPr id="5" name="矩形 4"/>
              <p:cNvSpPr/>
              <p:nvPr/>
            </p:nvSpPr>
            <p:spPr>
              <a:xfrm>
                <a:off x="3588276" y="1278777"/>
                <a:ext cx="3690177" cy="584775"/>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ea typeface="Cambria Math" panose="02040503050406030204" pitchFamily="18" charset="0"/>
                        </a:rPr>
                        <m:t>𝑦</m:t>
                      </m:r>
                      <m:r>
                        <a:rPr lang="en-US" altLang="zh-CN" sz="3200" i="1">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3</m:t>
                      </m:r>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2</m:t>
                      </m:r>
                      <m:r>
                        <a:rPr lang="en-US" altLang="zh-CN" sz="3200" i="1">
                          <a:latin typeface="Cambria Math" panose="02040503050406030204" pitchFamily="18" charset="0"/>
                          <a:ea typeface="Cambria Math" panose="02040503050406030204" pitchFamily="18" charset="0"/>
                        </a:rPr>
                        <m:t>(</m:t>
                      </m:r>
                      <m:r>
                        <a:rPr lang="pt-BR"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1</m:t>
                      </m:r>
                      <m:d>
                        <m:dPr>
                          <m:ctrlPr>
                            <a:rPr lang="pt-BR" altLang="zh-CN" sz="3200" i="1">
                              <a:latin typeface="Cambria Math" panose="02040503050406030204" pitchFamily="18" charset="0"/>
                              <a:ea typeface="Cambria Math" panose="02040503050406030204" pitchFamily="18" charset="0"/>
                            </a:rPr>
                          </m:ctrlPr>
                        </m:dPr>
                        <m:e>
                          <m:r>
                            <a:rPr lang="pt-BR" altLang="zh-CN" sz="3200" i="1">
                              <a:latin typeface="Cambria Math" panose="02040503050406030204" pitchFamily="18" charset="0"/>
                              <a:ea typeface="Cambria Math" panose="02040503050406030204" pitchFamily="18" charset="0"/>
                            </a:rPr>
                            <m:t>𝑥</m:t>
                          </m:r>
                        </m:e>
                      </m:d>
                      <m:r>
                        <a:rPr lang="en-US" altLang="zh-CN" sz="3200" i="1">
                          <a:latin typeface="Cambria Math" panose="02040503050406030204" pitchFamily="18" charset="0"/>
                          <a:ea typeface="Cambria Math" panose="02040503050406030204" pitchFamily="18" charset="0"/>
                        </a:rPr>
                        <m:t>))</m:t>
                      </m:r>
                    </m:oMath>
                  </m:oMathPara>
                </a14:m>
                <a:endParaRPr lang="zh-CN" altLang="zh-CN" sz="3200" i="1" dirty="0">
                  <a:latin typeface="Cambria Math" panose="020405030504060302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3588276" y="1278777"/>
                <a:ext cx="3690177" cy="584775"/>
              </a:xfrm>
              <a:prstGeom prst="rect">
                <a:avLst/>
              </a:prstGeom>
              <a:blipFill rotWithShape="1">
                <a:blip r:embed="rId1"/>
                <a:stretch>
                  <a:fillRect l="-14" t="-9645" r="2" b="7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4194462" y="1999328"/>
                <a:ext cx="2245551" cy="404983"/>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pt-BR" altLang="zh-CN" smtClean="0">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d>
                        <m:dPr>
                          <m:ctrlPr>
                            <a:rPr lang="pt-BR" altLang="zh-CN" i="1">
                              <a:solidFill>
                                <a:srgbClr val="FF0000"/>
                              </a:solidFill>
                              <a:latin typeface="Cambria Math" panose="02040503050406030204" pitchFamily="18" charset="0"/>
                              <a:ea typeface="Cambria Math" panose="02040503050406030204" pitchFamily="18" charset="0"/>
                            </a:rPr>
                          </m:ctrlPr>
                        </m:dPr>
                        <m:e>
                          <m:r>
                            <a:rPr lang="pt-BR" altLang="zh-CN">
                              <a:solidFill>
                                <a:srgbClr val="FF0000"/>
                              </a:solidFill>
                              <a:latin typeface="Cambria Math" panose="02040503050406030204" pitchFamily="18" charset="0"/>
                              <a:ea typeface="Cambria Math" panose="02040503050406030204" pitchFamily="18" charset="0"/>
                            </a:rPr>
                            <m:t>𝑥</m:t>
                          </m:r>
                        </m:e>
                      </m:d>
                      <m:r>
                        <a:rPr lang="en-US" altLang="zh-CN" i="1">
                          <a:solidFill>
                            <a:srgbClr val="FF0000"/>
                          </a:solidFill>
                          <a:latin typeface="Cambria Math" panose="02040503050406030204" pitchFamily="18" charset="0"/>
                          <a:ea typeface="Cambria Math" panose="02040503050406030204" pitchFamily="18" charset="0"/>
                        </a:rPr>
                        <m:t>=</m:t>
                      </m:r>
                      <m:r>
                        <a:rPr lang="zh-CN" altLang="en-US" i="1">
                          <a:solidFill>
                            <a:srgbClr val="FF0000"/>
                          </a:solidFill>
                          <a:latin typeface="Cambria Math" panose="02040503050406030204" pitchFamily="18" charset="0"/>
                        </a:rPr>
                        <m:t>𝜎</m:t>
                      </m:r>
                      <m:d>
                        <m:dPr>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𝑊</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r>
                            <a:rPr lang="pt-BR" altLang="zh-CN">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r>
                            <a:rPr lang="en-US" altLang="zh-CN" i="1" baseline="30000">
                              <a:solidFill>
                                <a:srgbClr val="FF0000"/>
                              </a:solidFill>
                              <a:latin typeface="Cambria Math" panose="02040503050406030204" pitchFamily="18" charset="0"/>
                              <a:ea typeface="Cambria Math" panose="02040503050406030204" pitchFamily="18" charset="0"/>
                            </a:rPr>
                            <m:t>−</m:t>
                          </m:r>
                          <m:r>
                            <a:rPr lang="en-US" altLang="zh-CN" i="1" baseline="30000">
                              <a:solidFill>
                                <a:srgbClr val="FF0000"/>
                              </a:solidFill>
                              <a:latin typeface="Cambria Math" panose="02040503050406030204" pitchFamily="18" charset="0"/>
                              <a:ea typeface="Cambria Math" panose="02040503050406030204" pitchFamily="18" charset="0"/>
                            </a:rPr>
                            <m:t>1</m:t>
                          </m:r>
                          <m:d>
                            <m:dPr>
                              <m:ctrlPr>
                                <a:rPr lang="pt-BR" altLang="zh-CN" i="1">
                                  <a:solidFill>
                                    <a:srgbClr val="FF0000"/>
                                  </a:solidFill>
                                  <a:latin typeface="Cambria Math" panose="02040503050406030204" pitchFamily="18" charset="0"/>
                                  <a:ea typeface="Cambria Math" panose="02040503050406030204" pitchFamily="18" charset="0"/>
                                </a:rPr>
                              </m:ctrlPr>
                            </m:dPr>
                            <m:e>
                              <m:r>
                                <a:rPr lang="en-US" altLang="zh-CN" b="0" i="1" smtClean="0">
                                  <a:solidFill>
                                    <a:srgbClr val="FF0000"/>
                                  </a:solidFill>
                                  <a:latin typeface="Cambria Math" panose="02040503050406030204" pitchFamily="18" charset="0"/>
                                  <a:ea typeface="Cambria Math" panose="02040503050406030204" pitchFamily="18" charset="0"/>
                                </a:rPr>
                                <m:t>𝑥</m:t>
                              </m:r>
                            </m:e>
                          </m:d>
                        </m:e>
                      </m:d>
                    </m:oMath>
                  </m:oMathPara>
                </a14:m>
                <a:endParaRPr lang="en-US" altLang="zh-CN" dirty="0">
                  <a:solidFill>
                    <a:srgbClr val="FF0000"/>
                  </a:solidFill>
                  <a:latin typeface="Cambria Math" panose="02040503050406030204" pitchFamily="18" charset="0"/>
                  <a:ea typeface="Cambria Math" panose="02040503050406030204" pitchFamily="18" charset="0"/>
                </a:endParaRPr>
              </a:p>
            </p:txBody>
          </p:sp>
        </mc:Choice>
        <mc:Fallback>
          <p:sp>
            <p:nvSpPr>
              <p:cNvPr id="6" name="矩形 5"/>
              <p:cNvSpPr>
                <a:spLocks noRot="1" noChangeAspect="1" noMove="1" noResize="1" noEditPoints="1" noAdjustHandles="1" noChangeArrowheads="1" noChangeShapeType="1" noTextEdit="1"/>
              </p:cNvSpPr>
              <p:nvPr/>
            </p:nvSpPr>
            <p:spPr>
              <a:xfrm>
                <a:off x="4194462" y="1999328"/>
                <a:ext cx="2245551" cy="404983"/>
              </a:xfrm>
              <a:prstGeom prst="rect">
                <a:avLst/>
              </a:prstGeom>
              <a:blipFill rotWithShape="1">
                <a:blip r:embed="rId2"/>
                <a:stretch>
                  <a:fillRect l="-13" t="-86" r="-2467" b="50"/>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3" cstate="print"/>
          <a:stretch>
            <a:fillRect/>
          </a:stretch>
        </p:blipFill>
        <p:spPr>
          <a:xfrm>
            <a:off x="2895600" y="2830403"/>
            <a:ext cx="5676714" cy="3246574"/>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如果解决贡献度分配问题？</a:t>
            </a:r>
            <a:endParaRPr lang="zh-CN" altLang="en-US" dirty="0"/>
          </a:p>
        </p:txBody>
      </p:sp>
      <p:sp>
        <p:nvSpPr>
          <p:cNvPr id="3" name="内容占位符 2"/>
          <p:cNvSpPr>
            <a:spLocks noGrp="1"/>
          </p:cNvSpPr>
          <p:nvPr>
            <p:ph idx="1"/>
          </p:nvPr>
        </p:nvSpPr>
        <p:spPr/>
        <p:txBody>
          <a:bodyPr/>
          <a:lstStyle/>
          <a:p>
            <a:r>
              <a:rPr lang="zh-CN" altLang="en-US" dirty="0"/>
              <a:t>偏导数</a:t>
            </a:r>
            <a:endParaRPr lang="zh-CN" altLang="en-US" dirty="0"/>
          </a:p>
          <a:p>
            <a:pPr marL="0" indent="0" eaLnBrk="1" fontAlgn="auto" hangingPunct="1">
              <a:spcBef>
                <a:spcPts val="0"/>
              </a:spcBef>
              <a:spcAft>
                <a:spcPts val="0"/>
              </a:spcAft>
              <a:buClrTx/>
              <a:buSzTx/>
              <a:buNone/>
              <a:defRPr/>
            </a:pPr>
            <a:endParaRPr lang="zh-CN" altLang="en-US" sz="1800" kern="0" dirty="0">
              <a:solidFill>
                <a:sysClr val="windowText" lastClr="000000"/>
              </a:solidFill>
            </a:endParaRPr>
          </a:p>
          <a:p>
            <a:endParaRPr lang="en-US" altLang="zh-CN" dirty="0"/>
          </a:p>
          <a:p>
            <a:endParaRPr lang="en-US" altLang="zh-CN" dirty="0"/>
          </a:p>
          <a:p>
            <a:endParaRPr lang="en-US" altLang="zh-CN" dirty="0"/>
          </a:p>
          <a:p>
            <a:endParaRPr lang="en-US" altLang="zh-CN" dirty="0"/>
          </a:p>
          <a:p>
            <a:r>
              <a:rPr lang="zh-CN" altLang="en-US" dirty="0"/>
              <a:t>贡献度</a:t>
            </a:r>
            <a:endParaRPr lang="en-US" altLang="zh-CN" dirty="0"/>
          </a:p>
          <a:p>
            <a:pPr marL="0" indent="0">
              <a:buNone/>
            </a:pPr>
            <a:endParaRPr lang="en-US" altLang="zh-CN" dirty="0"/>
          </a:p>
          <a:p>
            <a:endParaRPr lang="zh-CN" altLang="en-US" dirty="0"/>
          </a:p>
        </p:txBody>
      </p:sp>
      <p:pic>
        <p:nvPicPr>
          <p:cNvPr id="5124" name="Picture 4" descr="âderivativeâçå¾çæç´¢ç»æ"/>
          <p:cNvPicPr>
            <a:picLocks noChangeAspect="1" noChangeArrowheads="1"/>
          </p:cNvPicPr>
          <p:nvPr/>
        </p:nvPicPr>
        <p:blipFill>
          <a:blip r:embed="rId1"/>
          <a:srcRect/>
          <a:stretch>
            <a:fillRect/>
          </a:stretch>
        </p:blipFill>
        <p:spPr bwMode="auto">
          <a:xfrm>
            <a:off x="4191000" y="1524001"/>
            <a:ext cx="3810000" cy="24623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文本框 6"/>
              <p:cNvSpPr txBox="1"/>
              <p:nvPr/>
            </p:nvSpPr>
            <p:spPr>
              <a:xfrm>
                <a:off x="4207330" y="4775783"/>
                <a:ext cx="3154582" cy="62985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num>
                        <m:den>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den>
                      </m:f>
                      <m:r>
                        <a:rPr lang="en-US" altLang="zh-CN" i="1" kern="0">
                          <a:solidFill>
                            <a:sysClr val="windowText" lastClr="000000"/>
                          </a:solidFill>
                          <a:latin typeface="Cambria Math" panose="02040503050406030204" pitchFamily="18" charset="0"/>
                          <a:ea typeface="Cambria Math" panose="02040503050406030204" pitchFamily="18" charset="0"/>
                        </a:rPr>
                        <m:t>=</m:t>
                      </m:r>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en-US" altLang="zh-CN" i="1" kern="0">
                              <a:solidFill>
                                <a:sysClr val="windowText" lastClr="000000"/>
                              </a:solidFill>
                              <a:latin typeface="Cambria Math" panose="02040503050406030204" pitchFamily="18" charset="0"/>
                              <a:ea typeface="Cambria Math" panose="02040503050406030204" pitchFamily="18" charset="0"/>
                            </a:rPr>
                            <m:t>𝑦</m:t>
                          </m:r>
                          <m:d>
                            <m:dPr>
                              <m:ctrlPr>
                                <a:rPr lang="en-US" altLang="zh-CN" i="1" kern="0">
                                  <a:solidFill>
                                    <a:sysClr val="windowText" lastClr="000000"/>
                                  </a:solidFill>
                                  <a:latin typeface="Cambria Math" panose="02040503050406030204" pitchFamily="18" charset="0"/>
                                  <a:ea typeface="Cambria Math" panose="02040503050406030204" pitchFamily="18" charset="0"/>
                                </a:rPr>
                              </m:ctrlPr>
                            </m:dPr>
                            <m:e>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e>
                          </m:d>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r>
                            <a:rPr lang="en-US" altLang="zh-CN" i="1" kern="0">
                              <a:solidFill>
                                <a:sysClr val="windowText" lastClr="000000"/>
                              </a:solidFill>
                              <a:latin typeface="Cambria Math" panose="02040503050406030204" pitchFamily="18" charset="0"/>
                              <a:ea typeface="Cambria Math" panose="02040503050406030204" pitchFamily="18" charset="0"/>
                            </a:rPr>
                            <m:t>)</m:t>
                          </m:r>
                        </m:num>
                        <m:den>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den>
                      </m:f>
                    </m:oMath>
                  </m:oMathPara>
                </a14:m>
                <a:endParaRPr lang="zh-CN" altLang="en-US" i="1" dirty="0">
                  <a:latin typeface="Cambria Math" panose="020405030504060302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4207330" y="4775783"/>
                <a:ext cx="3154582" cy="629852"/>
              </a:xfrm>
              <a:prstGeom prst="rect">
                <a:avLst/>
              </a:prstGeom>
              <a:blipFill rotWithShape="1">
                <a:blip r:embed="rId2"/>
                <a:stretch>
                  <a:fillRect l="-14" t="-93" r="11" b="82"/>
                </a:stretch>
              </a:blipFill>
            </p:spPr>
            <p:txBody>
              <a:bodyPr/>
              <a:lstStyle/>
              <a:p>
                <a:r>
                  <a:rPr lang="zh-CN" altLang="en-US">
                    <a:noFill/>
                  </a:rPr>
                  <a:t> </a:t>
                </a:r>
              </a:p>
            </p:txBody>
          </p:sp>
        </mc:Fallback>
      </mc:AlternateContent>
      <p:sp>
        <p:nvSpPr>
          <p:cNvPr id="6" name="矩形 5"/>
          <p:cNvSpPr/>
          <p:nvPr/>
        </p:nvSpPr>
        <p:spPr>
          <a:xfrm>
            <a:off x="3124200" y="5715000"/>
            <a:ext cx="6743700" cy="369332"/>
          </a:xfrm>
          <a:prstGeom prst="rect">
            <a:avLst/>
          </a:prstGeom>
        </p:spPr>
        <p:txBody>
          <a:bodyPr wrap="square">
            <a:spAutoFit/>
          </a:bodyPr>
          <a:lstStyle/>
          <a:p>
            <a:r>
              <a:rPr lang="zh-CN" altLang="en-US" dirty="0">
                <a:solidFill>
                  <a:srgbClr val="FF0000"/>
                </a:solidFill>
              </a:rPr>
              <a:t>神经网络天然不是深度学习，但深度学习天然是神经网络。</a:t>
            </a:r>
            <a:endParaRPr lang="zh-CN" altLang="en-US" dirty="0">
              <a:solidFill>
                <a:srgbClr val="FF0000"/>
              </a:solidFill>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神经网络发展史</a:t>
            </a:r>
            <a:endParaRPr lang="zh-CN" altLang="en-US" dirty="0"/>
          </a:p>
        </p:txBody>
      </p:sp>
      <p:sp>
        <p:nvSpPr>
          <p:cNvPr id="3" name="内容占位符 2"/>
          <p:cNvSpPr>
            <a:spLocks noGrp="1"/>
          </p:cNvSpPr>
          <p:nvPr>
            <p:ph idx="1"/>
          </p:nvPr>
        </p:nvSpPr>
        <p:spPr/>
        <p:txBody>
          <a:bodyPr/>
          <a:lstStyle/>
          <a:p>
            <a:r>
              <a:rPr lang="zh-CN" altLang="en-US" dirty="0"/>
              <a:t>神经网络的发展大致经过五个阶段。</a:t>
            </a:r>
            <a:endParaRPr lang="en-US" altLang="zh-CN" dirty="0"/>
          </a:p>
          <a:p>
            <a:r>
              <a:rPr lang="zh-CN" altLang="en-US" dirty="0"/>
              <a:t>第一阶段：模型提出</a:t>
            </a:r>
            <a:endParaRPr lang="en-US" altLang="zh-CN" dirty="0"/>
          </a:p>
          <a:p>
            <a:pPr lvl="1"/>
            <a:r>
              <a:rPr lang="zh-CN" altLang="en-US" dirty="0"/>
              <a:t>在</a:t>
            </a:r>
            <a:r>
              <a:rPr lang="en-US" altLang="zh-CN" dirty="0"/>
              <a:t>1943</a:t>
            </a:r>
            <a:r>
              <a:rPr lang="zh-CN" altLang="en-US" dirty="0"/>
              <a:t>年，心理学家</a:t>
            </a:r>
            <a:r>
              <a:rPr lang="en-US" altLang="zh-CN" dirty="0"/>
              <a:t>Warren McCulloch</a:t>
            </a:r>
            <a:r>
              <a:rPr lang="zh-CN" altLang="en-US" dirty="0"/>
              <a:t>和数学家</a:t>
            </a:r>
            <a:r>
              <a:rPr lang="en-US" altLang="zh-CN" dirty="0"/>
              <a:t>Walter Pitts</a:t>
            </a:r>
            <a:r>
              <a:rPr lang="zh-CN" altLang="en-US" dirty="0"/>
              <a:t>和最早描述了一种理想化的人工神经网络，并构建了一种基于简单逻辑运算的计算机制。他们提出的神经网络模型称为</a:t>
            </a:r>
            <a:r>
              <a:rPr lang="en-US" altLang="zh-CN" dirty="0"/>
              <a:t>MP</a:t>
            </a:r>
            <a:r>
              <a:rPr lang="zh-CN" altLang="en-US" dirty="0"/>
              <a:t>模型。</a:t>
            </a:r>
            <a:endParaRPr lang="en-US" altLang="zh-CN" dirty="0"/>
          </a:p>
          <a:p>
            <a:pPr lvl="1"/>
            <a:r>
              <a:rPr lang="zh-CN" altLang="en-US" dirty="0"/>
              <a:t>阿兰</a:t>
            </a:r>
            <a:r>
              <a:rPr lang="en-US" altLang="zh-CN" dirty="0"/>
              <a:t>·</a:t>
            </a:r>
            <a:r>
              <a:rPr lang="zh-CN" altLang="en-US" dirty="0"/>
              <a:t>图灵在</a:t>
            </a:r>
            <a:r>
              <a:rPr lang="en-US" altLang="zh-CN" dirty="0"/>
              <a:t>1948</a:t>
            </a:r>
            <a:r>
              <a:rPr lang="zh-CN" altLang="en-US" dirty="0"/>
              <a:t>年的论文中描述了一种“</a:t>
            </a:r>
            <a:r>
              <a:rPr lang="en-US" altLang="zh-CN" dirty="0"/>
              <a:t>B</a:t>
            </a:r>
            <a:r>
              <a:rPr lang="zh-CN" altLang="en-US" dirty="0"/>
              <a:t>型图灵机”。</a:t>
            </a:r>
            <a:r>
              <a:rPr lang="en-US" altLang="zh-CN" dirty="0"/>
              <a:t>(</a:t>
            </a:r>
            <a:r>
              <a:rPr lang="zh-CN" altLang="en-US" dirty="0"/>
              <a:t>赫布型学习</a:t>
            </a:r>
            <a:r>
              <a:rPr lang="en-US" altLang="zh-CN" dirty="0"/>
              <a:t>)</a:t>
            </a:r>
            <a:endParaRPr lang="en-US" altLang="zh-CN" dirty="0"/>
          </a:p>
          <a:p>
            <a:pPr lvl="1"/>
            <a:r>
              <a:rPr lang="en-US" altLang="zh-CN" dirty="0"/>
              <a:t>1951</a:t>
            </a:r>
            <a:r>
              <a:rPr lang="zh-CN" altLang="en-US" dirty="0"/>
              <a:t>年，</a:t>
            </a:r>
            <a:r>
              <a:rPr lang="en-US" altLang="zh-CN" dirty="0"/>
              <a:t>McCulloch</a:t>
            </a:r>
            <a:r>
              <a:rPr lang="zh-CN" altLang="en-US" dirty="0"/>
              <a:t>和</a:t>
            </a:r>
            <a:r>
              <a:rPr lang="en-US" altLang="zh-CN" dirty="0"/>
              <a:t>Pitts</a:t>
            </a:r>
            <a:r>
              <a:rPr lang="zh-CN" altLang="en-US" dirty="0"/>
              <a:t>的学生</a:t>
            </a:r>
            <a:r>
              <a:rPr lang="en-US" altLang="zh-CN" dirty="0"/>
              <a:t>Marvin Minsky</a:t>
            </a:r>
            <a:r>
              <a:rPr lang="zh-CN" altLang="en-US" dirty="0"/>
              <a:t>建造了第一台神经网络机，称为</a:t>
            </a:r>
            <a:r>
              <a:rPr lang="en-US" altLang="zh-CN" dirty="0"/>
              <a:t>SNARC</a:t>
            </a:r>
            <a:r>
              <a:rPr lang="zh-CN" altLang="en-US" dirty="0"/>
              <a:t>。</a:t>
            </a:r>
            <a:endParaRPr lang="en-US" altLang="zh-CN" dirty="0"/>
          </a:p>
          <a:p>
            <a:pPr lvl="1"/>
            <a:r>
              <a:rPr lang="en-US" altLang="zh-CN" dirty="0"/>
              <a:t>Rosenblatt [1958]</a:t>
            </a:r>
            <a:r>
              <a:rPr lang="zh-CN" altLang="en-US" dirty="0"/>
              <a:t>最早提出可以模拟人类感知能力的神经网络模型，并称之为</a:t>
            </a:r>
            <a:r>
              <a:rPr lang="zh-CN" altLang="en-US" dirty="0">
                <a:solidFill>
                  <a:srgbClr val="FF0000"/>
                </a:solidFill>
              </a:rPr>
              <a:t>感知器</a:t>
            </a:r>
            <a:r>
              <a:rPr lang="zh-CN" altLang="en-US" dirty="0"/>
              <a:t>（</a:t>
            </a:r>
            <a:r>
              <a:rPr lang="en-US" altLang="zh-CN" dirty="0"/>
              <a:t>Perceptron</a:t>
            </a:r>
            <a:r>
              <a:rPr lang="zh-CN" altLang="en-US" dirty="0"/>
              <a:t>），并提出了一种接近于人类学习过程（迭代、试错）的学习算法。</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神经网络发展史</a:t>
            </a:r>
            <a:endParaRPr lang="zh-CN" altLang="en-US" dirty="0"/>
          </a:p>
        </p:txBody>
      </p:sp>
      <p:sp>
        <p:nvSpPr>
          <p:cNvPr id="3" name="内容占位符 2"/>
          <p:cNvSpPr>
            <a:spLocks noGrp="1"/>
          </p:cNvSpPr>
          <p:nvPr>
            <p:ph idx="1"/>
          </p:nvPr>
        </p:nvSpPr>
        <p:spPr/>
        <p:txBody>
          <a:bodyPr/>
          <a:lstStyle/>
          <a:p>
            <a:r>
              <a:rPr lang="zh-CN" altLang="en-US" dirty="0"/>
              <a:t>第二阶段：冰河期</a:t>
            </a:r>
            <a:endParaRPr lang="en-US" altLang="zh-CN" dirty="0"/>
          </a:p>
          <a:p>
            <a:pPr lvl="1"/>
            <a:r>
              <a:rPr lang="en-US" altLang="zh-CN" dirty="0"/>
              <a:t>1969</a:t>
            </a:r>
            <a:r>
              <a:rPr lang="zh-CN" altLang="en-US" dirty="0"/>
              <a:t>年，</a:t>
            </a:r>
            <a:r>
              <a:rPr lang="en-US" altLang="zh-CN" dirty="0"/>
              <a:t>Marvin Minsky</a:t>
            </a:r>
            <a:r>
              <a:rPr lang="zh-CN" altLang="en-US" dirty="0"/>
              <a:t>出版</a:t>
            </a:r>
            <a:r>
              <a:rPr lang="en-US" altLang="zh-CN" dirty="0"/>
              <a:t>《</a:t>
            </a:r>
            <a:r>
              <a:rPr lang="zh-CN" altLang="en-US" dirty="0"/>
              <a:t>感知器</a:t>
            </a:r>
            <a:r>
              <a:rPr lang="en-US" altLang="zh-CN" dirty="0"/>
              <a:t>》</a:t>
            </a:r>
            <a:r>
              <a:rPr lang="zh-CN" altLang="en-US" dirty="0"/>
              <a:t>一书，书中论断直接将神经网络打入冷宫，导致神经网络十多年的“冰河期”。他们发现了神经网络的两个关键问题：</a:t>
            </a:r>
            <a:endParaRPr lang="en-US" altLang="zh-CN" dirty="0"/>
          </a:p>
          <a:p>
            <a:pPr lvl="2"/>
            <a:r>
              <a:rPr lang="en-US" altLang="zh-CN" dirty="0"/>
              <a:t>1</a:t>
            </a:r>
            <a:r>
              <a:rPr lang="zh-CN" altLang="en-US" dirty="0"/>
              <a:t>）基本感知器无法处理异或回路。</a:t>
            </a:r>
            <a:endParaRPr lang="en-US" altLang="zh-CN" dirty="0"/>
          </a:p>
          <a:p>
            <a:pPr lvl="2"/>
            <a:r>
              <a:rPr lang="en-US" altLang="zh-CN" dirty="0"/>
              <a:t>2</a:t>
            </a:r>
            <a:r>
              <a:rPr lang="zh-CN" altLang="en-US" dirty="0"/>
              <a:t>）电脑没有足够的能力来处理大型神经网络所需要的很长的计算时间。</a:t>
            </a:r>
            <a:endParaRPr lang="en-US" altLang="zh-CN" dirty="0"/>
          </a:p>
          <a:p>
            <a:pPr lvl="1"/>
            <a:r>
              <a:rPr lang="en-US" altLang="zh-CN" dirty="0"/>
              <a:t>1974</a:t>
            </a:r>
            <a:r>
              <a:rPr lang="zh-CN" altLang="en-US" dirty="0"/>
              <a:t>年，哈佛大学的</a:t>
            </a:r>
            <a:r>
              <a:rPr lang="en-US" altLang="zh-CN" dirty="0"/>
              <a:t>Paul </a:t>
            </a:r>
            <a:r>
              <a:rPr lang="en-US" altLang="zh-CN" dirty="0" err="1"/>
              <a:t>Webos</a:t>
            </a:r>
            <a:r>
              <a:rPr lang="zh-CN" altLang="en-US" dirty="0"/>
              <a:t>发明反向传播算法，但当时未受到应有的重视。</a:t>
            </a:r>
            <a:endParaRPr lang="en-US" altLang="zh-CN" dirty="0"/>
          </a:p>
          <a:p>
            <a:pPr lvl="1"/>
            <a:r>
              <a:rPr lang="en-US" altLang="zh-CN" dirty="0"/>
              <a:t>1980</a:t>
            </a:r>
            <a:r>
              <a:rPr lang="zh-CN" altLang="en-US" dirty="0"/>
              <a:t>年，</a:t>
            </a:r>
            <a:r>
              <a:rPr lang="en-US" altLang="zh-CN" dirty="0" err="1"/>
              <a:t>Kunihiko</a:t>
            </a:r>
            <a:r>
              <a:rPr lang="en-US" altLang="zh-CN" dirty="0"/>
              <a:t> Fukushima</a:t>
            </a:r>
            <a:r>
              <a:rPr lang="zh-CN" altLang="en-US" dirty="0"/>
              <a:t>（福岛邦彦）提出了一种带卷积和子采样操作的多层神经网络：新知机（</a:t>
            </a:r>
            <a:r>
              <a:rPr lang="en-US" altLang="zh-CN" dirty="0" err="1"/>
              <a:t>Neocognitron</a:t>
            </a:r>
            <a:r>
              <a:rPr lang="zh-CN" altLang="en-US" dirty="0"/>
              <a:t>）</a:t>
            </a: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神经网络发展史</a:t>
            </a:r>
            <a:endParaRPr lang="zh-CN" altLang="en-US" dirty="0"/>
          </a:p>
        </p:txBody>
      </p:sp>
      <p:sp>
        <p:nvSpPr>
          <p:cNvPr id="3" name="内容占位符 2"/>
          <p:cNvSpPr>
            <a:spLocks noGrp="1"/>
          </p:cNvSpPr>
          <p:nvPr>
            <p:ph idx="1"/>
          </p:nvPr>
        </p:nvSpPr>
        <p:spPr/>
        <p:txBody>
          <a:bodyPr/>
          <a:lstStyle/>
          <a:p>
            <a:r>
              <a:rPr lang="zh-CN" altLang="en-US" dirty="0"/>
              <a:t>第三阶段：反向传播算法引起的复兴</a:t>
            </a:r>
            <a:endParaRPr lang="en-US" altLang="zh-CN" dirty="0"/>
          </a:p>
          <a:p>
            <a:pPr lvl="1"/>
            <a:r>
              <a:rPr lang="en-US" altLang="zh-CN" dirty="0"/>
              <a:t>1983</a:t>
            </a:r>
            <a:r>
              <a:rPr lang="zh-CN" altLang="en-US" dirty="0"/>
              <a:t>年，物理学家</a:t>
            </a:r>
            <a:r>
              <a:rPr lang="en-US" altLang="zh-CN" dirty="0"/>
              <a:t>John Hopfield</a:t>
            </a:r>
            <a:r>
              <a:rPr lang="zh-CN" altLang="en-US" dirty="0"/>
              <a:t>对神经网络引入能量函数的概念，并提出了用于联想记忆和优化计算的网络（称为</a:t>
            </a:r>
            <a:r>
              <a:rPr lang="en-US" altLang="zh-CN" dirty="0"/>
              <a:t>Hopfield</a:t>
            </a:r>
            <a:r>
              <a:rPr lang="zh-CN" altLang="en-US" dirty="0"/>
              <a:t>网络），在旅行商问题上获得当时最好结果，引起轰动。</a:t>
            </a:r>
            <a:endParaRPr lang="en-US" altLang="zh-CN" dirty="0"/>
          </a:p>
          <a:p>
            <a:pPr lvl="1"/>
            <a:r>
              <a:rPr lang="en-US" altLang="zh-CN" dirty="0"/>
              <a:t>1984</a:t>
            </a:r>
            <a:r>
              <a:rPr lang="zh-CN" altLang="en-US" dirty="0"/>
              <a:t>年，</a:t>
            </a:r>
            <a:r>
              <a:rPr lang="en-US" altLang="zh-CN" dirty="0"/>
              <a:t>Geoffrey Hinton</a:t>
            </a:r>
            <a:r>
              <a:rPr lang="zh-CN" altLang="en-US" dirty="0"/>
              <a:t>提出一种随机化版本的</a:t>
            </a:r>
            <a:r>
              <a:rPr lang="en-US" altLang="zh-CN" dirty="0"/>
              <a:t>Hopfield</a:t>
            </a:r>
            <a:r>
              <a:rPr lang="zh-CN" altLang="en-US" dirty="0"/>
              <a:t>网络，即玻尔兹曼机。</a:t>
            </a:r>
            <a:endParaRPr lang="en-US" altLang="zh-CN" dirty="0"/>
          </a:p>
          <a:p>
            <a:pPr lvl="1"/>
            <a:r>
              <a:rPr lang="en-US" altLang="zh-CN" dirty="0"/>
              <a:t>1986</a:t>
            </a:r>
            <a:r>
              <a:rPr lang="zh-CN" altLang="en-US" dirty="0"/>
              <a:t>年， </a:t>
            </a:r>
            <a:r>
              <a:rPr lang="en-US" altLang="zh-CN" dirty="0"/>
              <a:t>David </a:t>
            </a:r>
            <a:r>
              <a:rPr lang="en-US" altLang="zh-CN" dirty="0" err="1"/>
              <a:t>Rumelhart</a:t>
            </a:r>
            <a:r>
              <a:rPr lang="zh-CN" altLang="en-US" dirty="0"/>
              <a:t>和</a:t>
            </a:r>
            <a:r>
              <a:rPr lang="en-US" altLang="zh-CN" dirty="0"/>
              <a:t>James McClelland</a:t>
            </a:r>
            <a:r>
              <a:rPr lang="zh-CN" altLang="en-US" dirty="0"/>
              <a:t>对于联结主义在计算机模拟神经活动中的应用提供了全面的论述，并重新发明了反向传播算法。</a:t>
            </a:r>
            <a:endParaRPr lang="en-US" altLang="zh-CN" dirty="0"/>
          </a:p>
          <a:p>
            <a:pPr lvl="1"/>
            <a:r>
              <a:rPr lang="en-US" altLang="zh-CN" dirty="0"/>
              <a:t>1986</a:t>
            </a:r>
            <a:r>
              <a:rPr lang="zh-CN" altLang="en-US" dirty="0"/>
              <a:t>年，</a:t>
            </a:r>
            <a:r>
              <a:rPr lang="en-US" altLang="zh-CN" dirty="0"/>
              <a:t>Geoffrey Hinton</a:t>
            </a:r>
            <a:r>
              <a:rPr lang="zh-CN" altLang="en-US" dirty="0"/>
              <a:t>等人将引入反向传播算法到多层感知器</a:t>
            </a:r>
            <a:endParaRPr lang="en-US" altLang="zh-CN" dirty="0"/>
          </a:p>
          <a:p>
            <a:pPr lvl="1"/>
            <a:r>
              <a:rPr lang="en-US" altLang="zh-CN" dirty="0"/>
              <a:t>1989 </a:t>
            </a:r>
            <a:r>
              <a:rPr lang="zh-CN" altLang="en-US" dirty="0"/>
              <a:t>年，</a:t>
            </a:r>
            <a:r>
              <a:rPr lang="en-US" altLang="zh-CN" dirty="0" err="1"/>
              <a:t>LeCun</a:t>
            </a:r>
            <a:r>
              <a:rPr lang="zh-CN" altLang="en-US" dirty="0"/>
              <a:t>等人将反向传播算法引入了卷积神经网络，并在手写体数字识别上取得了很大的成功。</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神经网络发展史</a:t>
            </a:r>
            <a:endParaRPr lang="zh-CN" altLang="en-US" dirty="0"/>
          </a:p>
        </p:txBody>
      </p:sp>
      <p:sp>
        <p:nvSpPr>
          <p:cNvPr id="3" name="内容占位符 2"/>
          <p:cNvSpPr>
            <a:spLocks noGrp="1"/>
          </p:cNvSpPr>
          <p:nvPr>
            <p:ph idx="1"/>
          </p:nvPr>
        </p:nvSpPr>
        <p:spPr/>
        <p:txBody>
          <a:bodyPr/>
          <a:lstStyle/>
          <a:p>
            <a:r>
              <a:rPr lang="zh-CN" altLang="en-US"/>
              <a:t>第四阶段：流行度降低</a:t>
            </a:r>
            <a:endParaRPr lang="en-US" altLang="zh-CN"/>
          </a:p>
          <a:p>
            <a:pPr lvl="1"/>
            <a:r>
              <a:rPr lang="zh-CN" altLang="en-US"/>
              <a:t>在</a:t>
            </a:r>
            <a:r>
              <a:rPr lang="en-US" altLang="zh-CN"/>
              <a:t>20</a:t>
            </a:r>
            <a:r>
              <a:rPr lang="zh-CN" altLang="en-US"/>
              <a:t>世纪</a:t>
            </a:r>
            <a:r>
              <a:rPr lang="en-US" altLang="zh-CN"/>
              <a:t>90</a:t>
            </a:r>
            <a:r>
              <a:rPr lang="zh-CN" altLang="en-US"/>
              <a:t>年代中期，统计学习理论和以支持向量机为代表的机器学习模型开始兴起。</a:t>
            </a:r>
            <a:endParaRPr lang="en-US" altLang="zh-CN"/>
          </a:p>
          <a:p>
            <a:pPr lvl="1"/>
            <a:r>
              <a:rPr lang="zh-CN" altLang="en-US"/>
              <a:t>相比之下，神经网络的理论基础不清晰、优化困难、可解释性差等缺点更加凸显，神经网络的研究又一次陷入低潮。</a:t>
            </a:r>
            <a:endParaRPr lang="en-US" altLang="zh-C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神经网络发展史</a:t>
            </a:r>
            <a:endParaRPr lang="zh-CN" altLang="en-US" dirty="0"/>
          </a:p>
        </p:txBody>
      </p:sp>
      <p:sp>
        <p:nvSpPr>
          <p:cNvPr id="3" name="内容占位符 2"/>
          <p:cNvSpPr>
            <a:spLocks noGrp="1"/>
          </p:cNvSpPr>
          <p:nvPr>
            <p:ph idx="1"/>
          </p:nvPr>
        </p:nvSpPr>
        <p:spPr/>
        <p:txBody>
          <a:bodyPr/>
          <a:lstStyle/>
          <a:p>
            <a:r>
              <a:rPr lang="zh-CN" altLang="en-US" dirty="0"/>
              <a:t>第五阶段：深度学习的崛起</a:t>
            </a:r>
            <a:endParaRPr lang="en-US" altLang="zh-CN" dirty="0"/>
          </a:p>
          <a:p>
            <a:pPr lvl="1"/>
            <a:r>
              <a:rPr lang="zh-CN" altLang="en-US" dirty="0"/>
              <a:t> </a:t>
            </a:r>
            <a:r>
              <a:rPr lang="en-US" altLang="zh-CN" dirty="0"/>
              <a:t>2006</a:t>
            </a:r>
            <a:r>
              <a:rPr lang="zh-CN" altLang="en-US" dirty="0"/>
              <a:t>年，</a:t>
            </a:r>
            <a:r>
              <a:rPr lang="en-US" altLang="zh-CN" dirty="0"/>
              <a:t>Hinton</a:t>
            </a:r>
            <a:r>
              <a:rPr lang="zh-CN" altLang="en-US" dirty="0"/>
              <a:t>等人发现多层前馈神经网络可以先通过逐层预训练，再用反向传播算法进行精调的方式进行有效学习。</a:t>
            </a:r>
            <a:endParaRPr lang="en-US" altLang="zh-CN" dirty="0"/>
          </a:p>
          <a:p>
            <a:pPr lvl="2"/>
            <a:r>
              <a:rPr lang="zh-CN" altLang="en-US" dirty="0"/>
              <a:t>深度神经网络在语音识别和图像分类等任务上的巨大成功。</a:t>
            </a:r>
            <a:endParaRPr lang="en-US" altLang="zh-CN" dirty="0"/>
          </a:p>
          <a:p>
            <a:pPr lvl="1"/>
            <a:r>
              <a:rPr lang="en-US" altLang="zh-CN" dirty="0"/>
              <a:t>2013</a:t>
            </a:r>
            <a:r>
              <a:rPr lang="zh-CN" altLang="en-US" dirty="0"/>
              <a:t>年，</a:t>
            </a:r>
            <a:r>
              <a:rPr lang="en-US" altLang="zh-CN" dirty="0" err="1"/>
              <a:t>AlexNet</a:t>
            </a:r>
            <a:r>
              <a:rPr lang="zh-CN" altLang="en-US" dirty="0"/>
              <a:t>：第一个现代深度卷积网络模型，是深度学习技术在图像分类上取得真正突破的开端。</a:t>
            </a:r>
            <a:endParaRPr lang="en-US" altLang="zh-CN" dirty="0"/>
          </a:p>
          <a:p>
            <a:pPr lvl="2"/>
            <a:r>
              <a:rPr lang="en-US" altLang="zh-CN" dirty="0" err="1"/>
              <a:t>AlexNet</a:t>
            </a:r>
            <a:r>
              <a:rPr lang="zh-CN" altLang="en-US" dirty="0"/>
              <a:t>不用预训练和逐层训练，首次使用了很多现代深度网络的技术</a:t>
            </a:r>
            <a:endParaRPr lang="en-US" altLang="zh-CN" dirty="0"/>
          </a:p>
          <a:p>
            <a:pPr lvl="1"/>
            <a:endParaRPr lang="en-US" altLang="zh-CN" dirty="0"/>
          </a:p>
          <a:p>
            <a:pPr lvl="1"/>
            <a:r>
              <a:rPr lang="zh-CN" altLang="en-US" dirty="0"/>
              <a:t>随着大规模并行计算以及</a:t>
            </a:r>
            <a:r>
              <a:rPr lang="en-US" altLang="zh-CN" dirty="0"/>
              <a:t>GPU</a:t>
            </a:r>
            <a:r>
              <a:rPr lang="zh-CN" altLang="en-US" dirty="0"/>
              <a:t>设备的普及，计算机的计算能力得以大幅提高。此外，可供机器学习的数据规模也越来越大。在计算能力和数据规模的支持下，计算机已经可以训练大规模的人工神经网络。</a:t>
            </a: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预备知识</a:t>
            </a:r>
            <a:endParaRPr lang="zh-CN" altLang="en-US" dirty="0"/>
          </a:p>
        </p:txBody>
      </p:sp>
      <p:sp>
        <p:nvSpPr>
          <p:cNvPr id="3" name="内容占位符 2"/>
          <p:cNvSpPr>
            <a:spLocks noGrp="1"/>
          </p:cNvSpPr>
          <p:nvPr>
            <p:ph idx="1"/>
          </p:nvPr>
        </p:nvSpPr>
        <p:spPr/>
        <p:txBody>
          <a:bodyPr/>
          <a:lstStyle/>
          <a:p>
            <a:r>
              <a:rPr lang="zh-CN" altLang="en-US" dirty="0"/>
              <a:t>线性代数</a:t>
            </a:r>
            <a:endParaRPr lang="en-US" altLang="zh-CN" dirty="0"/>
          </a:p>
          <a:p>
            <a:r>
              <a:rPr lang="zh-CN" altLang="en-US" dirty="0"/>
              <a:t>微积分</a:t>
            </a:r>
            <a:endParaRPr lang="en-US" altLang="zh-CN" dirty="0"/>
          </a:p>
          <a:p>
            <a:r>
              <a:rPr lang="zh-CN" altLang="en-US" dirty="0"/>
              <a:t>数学优化</a:t>
            </a:r>
            <a:endParaRPr lang="en-US" altLang="zh-CN" dirty="0"/>
          </a:p>
          <a:p>
            <a:r>
              <a:rPr lang="zh-CN" altLang="en-US" dirty="0"/>
              <a:t>概率论</a:t>
            </a:r>
            <a:endParaRPr lang="en-US" altLang="zh-CN" dirty="0"/>
          </a:p>
          <a:p>
            <a:r>
              <a:rPr lang="zh-CN" altLang="en-US" dirty="0"/>
              <a:t>信息论</a:t>
            </a:r>
            <a:endParaRPr lang="en-US" altLang="zh-CN" dirty="0"/>
          </a:p>
          <a:p>
            <a:endParaRPr lang="zh-CN" altLang="en-US" dirty="0"/>
          </a:p>
        </p:txBody>
      </p:sp>
      <p:sp>
        <p:nvSpPr>
          <p:cNvPr id="4" name="矩形 3"/>
          <p:cNvSpPr/>
          <p:nvPr/>
        </p:nvSpPr>
        <p:spPr>
          <a:xfrm>
            <a:off x="6248400" y="4572001"/>
            <a:ext cx="2313454" cy="646331"/>
          </a:xfrm>
          <a:prstGeom prst="rect">
            <a:avLst/>
          </a:prstGeom>
        </p:spPr>
        <p:txBody>
          <a:bodyPr wrap="none">
            <a:spAutoFit/>
          </a:bodyPr>
          <a:lstStyle/>
          <a:p>
            <a:r>
              <a:rPr lang="zh-CN" altLang="en-US" dirty="0">
                <a:hlinkClick r:id="rId1"/>
              </a:rPr>
              <a:t>https://nndl.github.io/</a:t>
            </a:r>
            <a:endParaRPr lang="en-US" altLang="zh-CN" dirty="0"/>
          </a:p>
          <a:p>
            <a:r>
              <a:rPr lang="en-US" altLang="zh-CN" dirty="0"/>
              <a:t>《</a:t>
            </a:r>
            <a:r>
              <a:rPr lang="zh-CN" altLang="en-US" dirty="0"/>
              <a:t>数学基础</a:t>
            </a:r>
            <a:r>
              <a:rPr lang="en-US" altLang="zh-CN" dirty="0"/>
              <a:t>》</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深度学习革命</a:t>
            </a:r>
            <a:endParaRPr lang="zh-CN" altLang="en-US" dirty="0"/>
          </a:p>
        </p:txBody>
      </p:sp>
      <p:sp>
        <p:nvSpPr>
          <p:cNvPr id="3" name="内容占位符 2"/>
          <p:cNvSpPr>
            <a:spLocks noGrp="1"/>
          </p:cNvSpPr>
          <p:nvPr>
            <p:ph idx="1"/>
          </p:nvPr>
        </p:nvSpPr>
        <p:spPr/>
        <p:txBody>
          <a:bodyPr/>
          <a:lstStyle/>
          <a:p>
            <a:r>
              <a:rPr lang="en-US" altLang="zh-CN"/>
              <a:t>AI</a:t>
            </a:r>
            <a:r>
              <a:rPr lang="zh-CN" altLang="en-US"/>
              <a:t>领域</a:t>
            </a:r>
            <a:endParaRPr lang="en-US" altLang="zh-CN"/>
          </a:p>
          <a:p>
            <a:pPr lvl="1"/>
            <a:r>
              <a:rPr lang="zh-CN" altLang="en-US"/>
              <a:t>语音识别：可以使得词错误率从</a:t>
            </a:r>
            <a:r>
              <a:rPr lang="en-US" altLang="zh-CN"/>
              <a:t>1/4</a:t>
            </a:r>
            <a:r>
              <a:rPr lang="zh-CN" altLang="en-US"/>
              <a:t>下降到</a:t>
            </a:r>
            <a:r>
              <a:rPr lang="en-US" altLang="zh-CN"/>
              <a:t>1/8</a:t>
            </a:r>
            <a:endParaRPr lang="en-US" altLang="zh-CN"/>
          </a:p>
          <a:p>
            <a:pPr lvl="1"/>
            <a:r>
              <a:rPr lang="zh-CN" altLang="en-US"/>
              <a:t>计算机视觉：目标识别、图像分类等</a:t>
            </a:r>
            <a:endParaRPr lang="zh-CN" altLang="en-US"/>
          </a:p>
          <a:p>
            <a:pPr lvl="1"/>
            <a:r>
              <a:rPr lang="zh-CN" altLang="en-US"/>
              <a:t>自然语言处理：分布式表示、机器翻译、问题回答等</a:t>
            </a:r>
            <a:endParaRPr lang="en-US" altLang="zh-CN"/>
          </a:p>
          <a:p>
            <a:pPr lvl="1"/>
            <a:r>
              <a:rPr lang="zh-CN" altLang="en-US"/>
              <a:t>信息检索、社会化网络</a:t>
            </a:r>
            <a:endParaRPr lang="zh-CN" altLang="en-US"/>
          </a:p>
          <a:p>
            <a:endParaRPr lang="en-US" altLang="zh-CN"/>
          </a:p>
          <a:p>
            <a:r>
              <a:rPr lang="zh-CN" altLang="en-US"/>
              <a:t>三个</a:t>
            </a:r>
            <a:r>
              <a:rPr lang="en-US" altLang="zh-CN"/>
              <a:t>Deep</a:t>
            </a:r>
            <a:r>
              <a:rPr lang="zh-CN" altLang="en-US"/>
              <a:t>：</a:t>
            </a:r>
            <a:endParaRPr lang="en-US" altLang="zh-CN"/>
          </a:p>
          <a:p>
            <a:pPr lvl="1"/>
            <a:r>
              <a:rPr lang="en-US" altLang="zh-CN"/>
              <a:t>Deep Blue</a:t>
            </a:r>
            <a:endParaRPr lang="en-US" altLang="zh-CN"/>
          </a:p>
          <a:p>
            <a:pPr lvl="1"/>
            <a:r>
              <a:rPr lang="en-US" altLang="zh-CN"/>
              <a:t>Deep QA</a:t>
            </a:r>
            <a:endParaRPr lang="en-US" altLang="zh-CN"/>
          </a:p>
          <a:p>
            <a:pPr lvl="1"/>
            <a:r>
              <a:rPr lang="en-US" altLang="zh-CN"/>
              <a:t>Deep Learning</a:t>
            </a: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a:t>Toronto </a:t>
            </a:r>
            <a:r>
              <a:rPr lang="zh-CN" altLang="en-US"/>
              <a:t>大学</a:t>
            </a:r>
            <a:endParaRPr lang="en-US" altLang="zh-CN"/>
          </a:p>
          <a:p>
            <a:pPr lvl="1"/>
            <a:r>
              <a:rPr lang="zh-CN" altLang="en-US"/>
              <a:t> </a:t>
            </a:r>
            <a:r>
              <a:rPr lang="en-US" altLang="zh-CN"/>
              <a:t>Hinton 75 </a:t>
            </a:r>
            <a:r>
              <a:rPr lang="zh-CN" altLang="en-US"/>
              <a:t>年 </a:t>
            </a:r>
            <a:r>
              <a:rPr lang="en-US" altLang="zh-CN"/>
              <a:t>Edinburgh </a:t>
            </a:r>
            <a:r>
              <a:rPr lang="zh-CN" altLang="en-US"/>
              <a:t>大学博士</a:t>
            </a:r>
            <a:endParaRPr lang="zh-CN" altLang="en-US"/>
          </a:p>
          <a:p>
            <a:r>
              <a:rPr lang="en-US" altLang="zh-CN"/>
              <a:t>NYU </a:t>
            </a:r>
            <a:endParaRPr lang="en-US" altLang="zh-CN"/>
          </a:p>
          <a:p>
            <a:pPr lvl="1"/>
            <a:r>
              <a:rPr lang="en-US" altLang="zh-CN"/>
              <a:t>Lecun (Now Facebook) 87 </a:t>
            </a:r>
            <a:r>
              <a:rPr lang="zh-CN" altLang="en-US"/>
              <a:t>年 </a:t>
            </a:r>
            <a:r>
              <a:rPr lang="en-US" altLang="zh-CN"/>
              <a:t>Hinton </a:t>
            </a:r>
            <a:r>
              <a:rPr lang="zh-CN" altLang="en-US"/>
              <a:t>博士后</a:t>
            </a:r>
            <a:endParaRPr lang="zh-CN" altLang="en-US"/>
          </a:p>
          <a:p>
            <a:r>
              <a:rPr lang="en-US" altLang="zh-CN"/>
              <a:t>Montreal</a:t>
            </a:r>
            <a:r>
              <a:rPr lang="zh-CN" altLang="en-US"/>
              <a:t>大学</a:t>
            </a:r>
            <a:endParaRPr lang="en-US" altLang="zh-CN"/>
          </a:p>
          <a:p>
            <a:pPr lvl="1"/>
            <a:r>
              <a:rPr lang="zh-CN" altLang="en-US"/>
              <a:t> </a:t>
            </a:r>
            <a:r>
              <a:rPr lang="en-US" altLang="zh-CN"/>
              <a:t>Bengio 91 </a:t>
            </a:r>
            <a:r>
              <a:rPr lang="zh-CN" altLang="en-US"/>
              <a:t>年 </a:t>
            </a:r>
            <a:r>
              <a:rPr lang="en-US" altLang="zh-CN"/>
              <a:t>M. Jordan </a:t>
            </a:r>
            <a:r>
              <a:rPr lang="zh-CN" altLang="en-US"/>
              <a:t>博士后</a:t>
            </a:r>
            <a:endParaRPr lang="zh-CN" altLang="en-US"/>
          </a:p>
          <a:p>
            <a:r>
              <a:rPr lang="en-US" altLang="zh-CN"/>
              <a:t>IDSIA </a:t>
            </a:r>
            <a:endParaRPr lang="en-US" altLang="zh-CN"/>
          </a:p>
          <a:p>
            <a:pPr lvl="1"/>
            <a:r>
              <a:rPr lang="en-US" altLang="zh-CN"/>
              <a:t>Jürgen Schmidhuber</a:t>
            </a:r>
            <a:endParaRPr lang="zh-CN" altLang="en-US" dirty="0"/>
          </a:p>
        </p:txBody>
      </p:sp>
      <p:sp>
        <p:nvSpPr>
          <p:cNvPr id="2" name="标题 1"/>
          <p:cNvSpPr>
            <a:spLocks noGrp="1"/>
          </p:cNvSpPr>
          <p:nvPr>
            <p:ph type="title"/>
          </p:nvPr>
        </p:nvSpPr>
        <p:spPr/>
        <p:txBody>
          <a:bodyPr/>
          <a:lstStyle/>
          <a:p>
            <a:r>
              <a:rPr lang="zh-CN" altLang="en-US"/>
              <a:t>早期的学术机构</a:t>
            </a:r>
            <a:endParaRPr lang="zh-CN" altLang="en-US" dirty="0"/>
          </a:p>
        </p:txBody>
      </p:sp>
      <p:sp>
        <p:nvSpPr>
          <p:cNvPr id="7" name="矩形 6"/>
          <p:cNvSpPr/>
          <p:nvPr/>
        </p:nvSpPr>
        <p:spPr>
          <a:xfrm>
            <a:off x="8229600" y="5105400"/>
            <a:ext cx="2082621" cy="369332"/>
          </a:xfrm>
          <a:prstGeom prst="rect">
            <a:avLst/>
          </a:prstGeom>
        </p:spPr>
        <p:txBody>
          <a:bodyPr wrap="none">
            <a:spAutoFit/>
          </a:bodyPr>
          <a:lstStyle/>
          <a:p>
            <a:r>
              <a:rPr lang="en-US" altLang="zh-CN" dirty="0"/>
              <a:t>2018</a:t>
            </a:r>
            <a:r>
              <a:rPr lang="zh-CN" altLang="en-US" dirty="0"/>
              <a:t>图灵奖获得者</a:t>
            </a:r>
            <a:endParaRPr lang="zh-CN" altLang="en-US" dirty="0"/>
          </a:p>
        </p:txBody>
      </p:sp>
      <p:sp>
        <p:nvSpPr>
          <p:cNvPr id="8" name="AutoShape 2" descr="“2018 turing award”的图片搜索结果"/>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052" name="Picture 4" descr="“2018 turing award aaai”的图片搜索结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39000" y="2057400"/>
            <a:ext cx="4724400" cy="26590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2018 turing award aaai”的图片搜索结果"/>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452438"/>
            <a:ext cx="12192000" cy="5953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常用的深度学习框架</a:t>
            </a:r>
            <a:endParaRPr lang="zh-TW" altLang="en-US" dirty="0"/>
          </a:p>
        </p:txBody>
      </p:sp>
      <p:sp>
        <p:nvSpPr>
          <p:cNvPr id="11" name="内容占位符 10"/>
          <p:cNvSpPr>
            <a:spLocks noGrp="1"/>
          </p:cNvSpPr>
          <p:nvPr>
            <p:ph idx="1"/>
          </p:nvPr>
        </p:nvSpPr>
        <p:spPr/>
        <p:txBody>
          <a:bodyPr/>
          <a:lstStyle/>
          <a:p>
            <a:r>
              <a:rPr lang="zh-CN" altLang="en-US"/>
              <a:t>简易和快速的原型设计</a:t>
            </a:r>
            <a:endParaRPr lang="en-US" altLang="zh-CN"/>
          </a:p>
          <a:p>
            <a:r>
              <a:rPr lang="zh-CN" altLang="en-US"/>
              <a:t>自动梯度计算</a:t>
            </a:r>
            <a:endParaRPr lang="en-US" altLang="zh-CN"/>
          </a:p>
          <a:p>
            <a:r>
              <a:rPr lang="zh-CN" altLang="en-US"/>
              <a:t>无缝</a:t>
            </a:r>
            <a:r>
              <a:rPr lang="en-US" altLang="zh-CN"/>
              <a:t>CPU</a:t>
            </a:r>
            <a:r>
              <a:rPr lang="zh-CN" altLang="en-US"/>
              <a:t>和</a:t>
            </a:r>
            <a:r>
              <a:rPr lang="en-US" altLang="zh-CN"/>
              <a:t>GPU</a:t>
            </a:r>
            <a:r>
              <a:rPr lang="zh-CN" altLang="en-US"/>
              <a:t>切换</a:t>
            </a:r>
            <a:endParaRPr lang="zh-CN" altLang="en-US"/>
          </a:p>
          <a:p>
            <a:endParaRPr lang="zh-CN" altLang="en-US" dirty="0"/>
          </a:p>
        </p:txBody>
      </p:sp>
      <p:pic>
        <p:nvPicPr>
          <p:cNvPr id="5" name="Picture 6" descr="http://cdn.geekwire.com/wp-content/uploads/2015/11/google-Tensor-Flow.png"/>
          <p:cNvPicPr>
            <a:picLocks noChangeAspect="1" noChangeArrowheads="1"/>
          </p:cNvPicPr>
          <p:nvPr/>
        </p:nvPicPr>
        <p:blipFill>
          <a:blip r:embed="rId1" cstate="print"/>
          <a:srcRect/>
          <a:stretch>
            <a:fillRect/>
          </a:stretch>
        </p:blipFill>
        <p:spPr bwMode="auto">
          <a:xfrm>
            <a:off x="1925429" y="3121994"/>
            <a:ext cx="1618734" cy="131926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屏幕剪辑"/>
          <p:cNvPicPr>
            <a:picLocks noChangeAspect="1"/>
          </p:cNvPicPr>
          <p:nvPr/>
        </p:nvPicPr>
        <p:blipFill>
          <a:blip r:embed="rId2"/>
          <a:stretch>
            <a:fillRect/>
          </a:stretch>
        </p:blipFill>
        <p:spPr>
          <a:xfrm>
            <a:off x="5334000" y="5338708"/>
            <a:ext cx="2438400" cy="626629"/>
          </a:xfrm>
          <a:prstGeom prst="rect">
            <a:avLst/>
          </a:prstGeom>
        </p:spPr>
      </p:pic>
      <p:pic>
        <p:nvPicPr>
          <p:cNvPr id="8" name="图片 7"/>
          <p:cNvPicPr>
            <a:picLocks noChangeAspect="1"/>
          </p:cNvPicPr>
          <p:nvPr/>
        </p:nvPicPr>
        <p:blipFill>
          <a:blip r:embed="rId3"/>
          <a:stretch>
            <a:fillRect/>
          </a:stretch>
        </p:blipFill>
        <p:spPr>
          <a:xfrm>
            <a:off x="4347711" y="3289755"/>
            <a:ext cx="1972578" cy="1030831"/>
          </a:xfrm>
          <a:prstGeom prst="rect">
            <a:avLst/>
          </a:prstGeom>
        </p:spPr>
      </p:pic>
      <p:pic>
        <p:nvPicPr>
          <p:cNvPr id="12" name="图片 11"/>
          <p:cNvPicPr>
            <a:picLocks noChangeAspect="1"/>
          </p:cNvPicPr>
          <p:nvPr/>
        </p:nvPicPr>
        <p:blipFill>
          <a:blip r:embed="rId4"/>
          <a:stretch>
            <a:fillRect/>
          </a:stretch>
        </p:blipFill>
        <p:spPr>
          <a:xfrm>
            <a:off x="1879711" y="5383496"/>
            <a:ext cx="1818823" cy="581840"/>
          </a:xfrm>
          <a:prstGeom prst="rect">
            <a:avLst/>
          </a:prstGeom>
        </p:spPr>
      </p:pic>
      <p:pic>
        <p:nvPicPr>
          <p:cNvPr id="13" name="图片 12"/>
          <p:cNvPicPr>
            <a:picLocks noChangeAspect="1"/>
          </p:cNvPicPr>
          <p:nvPr/>
        </p:nvPicPr>
        <p:blipFill>
          <a:blip r:embed="rId5"/>
          <a:stretch>
            <a:fillRect/>
          </a:stretch>
        </p:blipFill>
        <p:spPr>
          <a:xfrm>
            <a:off x="2724616" y="4654834"/>
            <a:ext cx="2248567" cy="652462"/>
          </a:xfrm>
          <a:prstGeom prst="rect">
            <a:avLst/>
          </a:prstGeom>
        </p:spPr>
      </p:pic>
      <p:pic>
        <p:nvPicPr>
          <p:cNvPr id="5128" name="Picture 8" descr="âdeep learning frameworkâçå¾çæç´¢ç»æ"/>
          <p:cNvPicPr>
            <a:picLocks noChangeAspect="1" noChangeArrowheads="1"/>
          </p:cNvPicPr>
          <p:nvPr/>
        </p:nvPicPr>
        <p:blipFill>
          <a:blip r:embed="rId6"/>
          <a:srcRect/>
          <a:stretch>
            <a:fillRect/>
          </a:stretch>
        </p:blipFill>
        <p:spPr bwMode="auto">
          <a:xfrm>
            <a:off x="6819900" y="2902429"/>
            <a:ext cx="190500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7"/>
          <a:stretch>
            <a:fillRect/>
          </a:stretch>
        </p:blipFill>
        <p:spPr>
          <a:xfrm>
            <a:off x="8328635" y="4953000"/>
            <a:ext cx="2088315" cy="1195332"/>
          </a:xfrm>
          <a:prstGeom prst="rect">
            <a:avLst/>
          </a:prstGeom>
        </p:spPr>
      </p:pic>
      <p:pic>
        <p:nvPicPr>
          <p:cNvPr id="15" name="图片 14"/>
          <p:cNvPicPr>
            <a:picLocks noChangeAspect="1"/>
          </p:cNvPicPr>
          <p:nvPr/>
        </p:nvPicPr>
        <p:blipFill>
          <a:blip r:embed="rId8"/>
          <a:stretch>
            <a:fillRect/>
          </a:stretch>
        </p:blipFill>
        <p:spPr>
          <a:xfrm>
            <a:off x="6454437" y="4188305"/>
            <a:ext cx="1962551" cy="1031922"/>
          </a:xfrm>
          <a:prstGeom prst="rect">
            <a:avLst/>
          </a:prstGeom>
        </p:spPr>
      </p:pic>
      <p:pic>
        <p:nvPicPr>
          <p:cNvPr id="17" name="图片 16"/>
          <p:cNvPicPr>
            <a:picLocks noChangeAspect="1"/>
          </p:cNvPicPr>
          <p:nvPr/>
        </p:nvPicPr>
        <p:blipFill>
          <a:blip r:embed="rId9"/>
          <a:stretch>
            <a:fillRect/>
          </a:stretch>
        </p:blipFill>
        <p:spPr>
          <a:xfrm>
            <a:off x="7620001" y="2337254"/>
            <a:ext cx="2487611" cy="710746"/>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课后作业</a:t>
            </a:r>
            <a:endParaRPr lang="zh-CN" altLang="en-US" dirty="0"/>
          </a:p>
        </p:txBody>
      </p:sp>
      <p:sp>
        <p:nvSpPr>
          <p:cNvPr id="4" name="内容占位符 3"/>
          <p:cNvSpPr>
            <a:spLocks noGrp="1"/>
          </p:cNvSpPr>
          <p:nvPr>
            <p:ph idx="1"/>
          </p:nvPr>
        </p:nvSpPr>
        <p:spPr/>
        <p:txBody>
          <a:bodyPr/>
          <a:lstStyle/>
          <a:p>
            <a:r>
              <a:rPr lang="zh-CN" altLang="en-US"/>
              <a:t>复习数学知识</a:t>
            </a:r>
            <a:endParaRPr lang="en-US" altLang="zh-CN"/>
          </a:p>
          <a:p>
            <a:pPr lvl="1"/>
            <a:r>
              <a:rPr lang="zh-CN" altLang="en-US">
                <a:hlinkClick r:id="rId1"/>
              </a:rPr>
              <a:t>https://nndl.github.io/</a:t>
            </a:r>
            <a:r>
              <a:rPr lang="zh-CN" altLang="en-US"/>
              <a:t> 附录</a:t>
            </a:r>
            <a:r>
              <a:rPr lang="en-US" altLang="zh-CN"/>
              <a:t>《</a:t>
            </a:r>
            <a:r>
              <a:rPr lang="zh-CN" altLang="en-US"/>
              <a:t>数学基础</a:t>
            </a:r>
            <a:r>
              <a:rPr lang="en-US" altLang="zh-CN"/>
              <a:t>》</a:t>
            </a:r>
            <a:endParaRPr lang="en-US" altLang="zh-CN"/>
          </a:p>
          <a:p>
            <a:r>
              <a:rPr lang="zh-CN" altLang="en-US"/>
              <a:t>编程练习</a:t>
            </a:r>
            <a:endParaRPr lang="en-US" altLang="zh-CN"/>
          </a:p>
          <a:p>
            <a:pPr lvl="1"/>
            <a:r>
              <a:rPr lang="zh-CN" altLang="en-US"/>
              <a:t>熟悉基本的</a:t>
            </a:r>
            <a:r>
              <a:rPr lang="en-US" altLang="zh-CN"/>
              <a:t>Numpy</a:t>
            </a:r>
            <a:r>
              <a:rPr lang="zh-CN" altLang="en-US"/>
              <a:t>操作</a:t>
            </a:r>
            <a:endParaRPr lang="en-US" altLang="zh-CN"/>
          </a:p>
          <a:p>
            <a:pPr lvl="2"/>
            <a:r>
              <a:rPr lang="en-US" altLang="zh-CN"/>
              <a:t>Numpy</a:t>
            </a:r>
            <a:r>
              <a:rPr lang="zh-CN" altLang="en-US"/>
              <a:t>是</a:t>
            </a:r>
            <a:r>
              <a:rPr lang="en-US" altLang="zh-CN"/>
              <a:t>Python</a:t>
            </a:r>
            <a:r>
              <a:rPr lang="zh-CN" altLang="en-US"/>
              <a:t>中对于矩阵处理很实用的工具包</a:t>
            </a:r>
            <a:endParaRPr lang="en-US" altLang="zh-CN"/>
          </a:p>
          <a:p>
            <a:pPr lvl="1"/>
            <a:r>
              <a:rPr lang="en-US" altLang="zh-CN">
                <a:hlinkClick r:id="rId2"/>
              </a:rPr>
              <a:t>https://github.com/nndl/exercise</a:t>
            </a:r>
            <a:endParaRPr lang="zh-CN" altLang="en-US"/>
          </a:p>
          <a:p>
            <a:pPr lvl="2"/>
            <a:r>
              <a:rPr lang="en-US" altLang="zh-CN">
                <a:hlinkClick r:id="rId3" tooltip="chap1_warmup"/>
              </a:rPr>
              <a:t>chap1_warmup</a:t>
            </a:r>
            <a:endParaRPr lang="zh-CN" altLang="en-US"/>
          </a:p>
          <a:p>
            <a:pPr lvl="1"/>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推荐教材</a:t>
            </a:r>
            <a:endParaRPr lang="zh-CN" altLang="en-US" dirty="0"/>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430511" y="536074"/>
            <a:ext cx="1805335" cy="2346686"/>
          </a:xfrm>
          <a:prstGeom prst="rect">
            <a:avLst/>
          </a:prstGeom>
        </p:spPr>
      </p:pic>
      <p:pic>
        <p:nvPicPr>
          <p:cNvPr id="5122" name="Picture 2" descr="Pattern Recognition and Machine Learning de Christopher Bishop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30511" y="3946887"/>
            <a:ext cx="1810511" cy="253572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zh.gluon.ai/_images/frontpage/fro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2679" y="2514600"/>
            <a:ext cx="1918921" cy="2456218"/>
          </a:xfrm>
          <a:prstGeom prst="rect">
            <a:avLst/>
          </a:prstGeom>
          <a:noFill/>
          <a:extLst>
            <a:ext uri="{909E8E84-426E-40DD-AFC4-6F175D3DCCD1}">
              <a14:hiddenFill xmlns:a14="http://schemas.microsoft.com/office/drawing/2010/main">
                <a:solidFill>
                  <a:srgbClr val="FFFFFF"/>
                </a:solidFill>
              </a14:hiddenFill>
            </a:ext>
          </a:extLst>
        </p:spPr>
      </p:pic>
      <p:sp>
        <p:nvSpPr>
          <p:cNvPr id="16" name="内容占位符 2"/>
          <p:cNvSpPr txBox="1"/>
          <p:nvPr/>
        </p:nvSpPr>
        <p:spPr bwMode="auto">
          <a:xfrm>
            <a:off x="533400" y="1046538"/>
            <a:ext cx="77724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153670" indent="-153670" algn="l" rtl="0" eaLnBrk="1" fontAlgn="base" hangingPunct="1">
              <a:spcBef>
                <a:spcPts val="340"/>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7975" indent="-153670" algn="l" rtl="0" eaLnBrk="1" fontAlgn="base" hangingPunct="1">
              <a:spcBef>
                <a:spcPts val="280"/>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280" indent="-128905" algn="l" rtl="0" eaLnBrk="1" fontAlgn="base" hangingPunct="1">
              <a:spcBef>
                <a:spcPts val="280"/>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220" indent="-128905"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905" algn="l" rtl="0" eaLnBrk="1" fontAlgn="base" hangingPunct="1">
              <a:spcBef>
                <a:spcPts val="170"/>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70"/>
              </a:spcBef>
              <a:buClr>
                <a:srgbClr val="9FB8CD">
                  <a:shade val="75000"/>
                </a:srgbClr>
              </a:buClr>
              <a:buSzPct val="75000"/>
              <a:buFont typeface="Wingdings 3" panose="05040102010807070707"/>
              <a:buChar char=""/>
              <a:defRPr kumimoji="0" lang="en-US" sz="900" kern="1200" smtClean="0">
                <a:solidFill>
                  <a:schemeClr val="tx1"/>
                </a:solidFill>
                <a:latin typeface="+mn-lt"/>
                <a:ea typeface="+mn-ea"/>
                <a:cs typeface="+mn-cs"/>
              </a:defRPr>
            </a:lvl6pPr>
            <a:lvl7pPr marL="1028700" indent="-102870" algn="l" rtl="0" eaLnBrk="1" latinLnBrk="0" hangingPunct="1">
              <a:spcBef>
                <a:spcPts val="170"/>
              </a:spcBef>
              <a:buClr>
                <a:srgbClr val="727CA3">
                  <a:shade val="75000"/>
                </a:srgbClr>
              </a:buClr>
              <a:buSzPct val="75000"/>
              <a:buFont typeface="Wingdings 3" panose="05040102010807070707"/>
              <a:buChar char=""/>
              <a:defRPr kumimoji="0" lang="en-US" sz="790" kern="1200" smtClean="0">
                <a:solidFill>
                  <a:schemeClr val="tx1"/>
                </a:solidFill>
                <a:latin typeface="+mn-lt"/>
                <a:ea typeface="+mn-ea"/>
                <a:cs typeface="+mn-cs"/>
              </a:defRPr>
            </a:lvl7pPr>
            <a:lvl8pPr marL="1131570" indent="-102870" algn="l" rtl="0" eaLnBrk="1" latinLnBrk="0" hangingPunct="1">
              <a:spcBef>
                <a:spcPts val="170"/>
              </a:spcBef>
              <a:buClr>
                <a:prstClr val="white">
                  <a:shade val="50000"/>
                </a:prstClr>
              </a:buClr>
              <a:buSzPct val="75000"/>
              <a:buFont typeface="Wingdings 3" panose="05040102010807070707"/>
              <a:buChar char=""/>
              <a:defRPr kumimoji="0" lang="en-US" sz="790" kern="1200" smtClean="0">
                <a:solidFill>
                  <a:schemeClr val="tx1"/>
                </a:solidFill>
                <a:latin typeface="+mn-lt"/>
                <a:ea typeface="+mn-ea"/>
                <a:cs typeface="+mn-cs"/>
              </a:defRPr>
            </a:lvl8pPr>
            <a:lvl9pPr marL="1234440" indent="-102870" algn="l" rtl="0" eaLnBrk="1" latinLnBrk="0" hangingPunct="1">
              <a:spcBef>
                <a:spcPts val="170"/>
              </a:spcBef>
              <a:buClr>
                <a:srgbClr val="9FB8CD"/>
              </a:buClr>
              <a:buSzPct val="75000"/>
              <a:buFont typeface="Wingdings 3" panose="05040102010807070707"/>
              <a:buChar char=""/>
              <a:defRPr kumimoji="0" lang="en-US" sz="675" kern="1200" smtClean="0">
                <a:solidFill>
                  <a:schemeClr val="tx1"/>
                </a:solidFill>
                <a:latin typeface="+mn-lt"/>
                <a:ea typeface="+mn-ea"/>
                <a:cs typeface="+mn-cs"/>
              </a:defRPr>
            </a:lvl9pPr>
          </a:lstStyle>
          <a:p>
            <a:r>
              <a:rPr lang="zh-CN" altLang="en-US" sz="2400" dirty="0"/>
              <a:t>邱锡鹏</a:t>
            </a:r>
            <a:r>
              <a:rPr lang="en-US" altLang="zh-CN" sz="2400" dirty="0"/>
              <a:t>,</a:t>
            </a:r>
            <a:r>
              <a:rPr lang="zh-CN" altLang="en-US" sz="2400" dirty="0"/>
              <a:t>神经网络与深度学习</a:t>
            </a:r>
            <a:r>
              <a:rPr lang="en-US" altLang="zh-CN" sz="2400" dirty="0"/>
              <a:t>,</a:t>
            </a:r>
            <a:r>
              <a:rPr lang="zh-CN" altLang="en-US" sz="2400" dirty="0"/>
              <a:t>机械工业出版社</a:t>
            </a:r>
            <a:r>
              <a:rPr lang="en-US" altLang="zh-CN" sz="2400" dirty="0"/>
              <a:t>, 2020</a:t>
            </a:r>
            <a:r>
              <a:rPr lang="zh-CN" altLang="en-US" sz="2400" dirty="0"/>
              <a:t>，</a:t>
            </a:r>
            <a:r>
              <a:rPr lang="en-US" sz="2400" dirty="0"/>
              <a:t>ISBN 9787111649687</a:t>
            </a:r>
            <a:endParaRPr lang="en-US" sz="2400" dirty="0"/>
          </a:p>
          <a:p>
            <a:pPr lvl="1"/>
            <a:r>
              <a:rPr lang="en-US" altLang="zh-CN" sz="2000" dirty="0">
                <a:hlinkClick r:id="rId4"/>
              </a:rPr>
              <a:t>https://nndl.github.io/</a:t>
            </a:r>
            <a:endParaRPr lang="en-US" altLang="zh-CN" sz="2000" dirty="0"/>
          </a:p>
          <a:p>
            <a:pPr lvl="1"/>
            <a:r>
              <a:rPr lang="zh-CN" altLang="en-US" sz="2000" dirty="0"/>
              <a:t>提供配套练习</a:t>
            </a:r>
            <a:endParaRPr lang="zh-CN" altLang="en-US" sz="2000" dirty="0"/>
          </a:p>
          <a:p>
            <a:pPr lvl="1"/>
            <a:endParaRPr lang="zh-CN" altLang="en-US" sz="2000" dirty="0"/>
          </a:p>
          <a:p>
            <a:r>
              <a:rPr lang="zh-CN" altLang="en-US" sz="2400" dirty="0"/>
              <a:t>阿斯顿</a:t>
            </a:r>
            <a:r>
              <a:rPr lang="en-US" altLang="zh-CN" sz="2400" dirty="0"/>
              <a:t>·</a:t>
            </a:r>
            <a:r>
              <a:rPr lang="zh-CN" altLang="en-US" sz="2400" dirty="0"/>
              <a:t>张等</a:t>
            </a:r>
            <a:r>
              <a:rPr lang="en-US" altLang="zh-CN" sz="2400" dirty="0"/>
              <a:t>,</a:t>
            </a:r>
            <a:r>
              <a:rPr lang="zh-CN" altLang="en-US" sz="2400" dirty="0"/>
              <a:t>动手学深度学习</a:t>
            </a:r>
            <a:r>
              <a:rPr lang="en-US" altLang="zh-CN" sz="2400" dirty="0"/>
              <a:t>, </a:t>
            </a:r>
            <a:r>
              <a:rPr lang="en-US" sz="2400" dirty="0"/>
              <a:t>ISBN: 9787115505835</a:t>
            </a:r>
            <a:endParaRPr lang="en-US" sz="2400" dirty="0"/>
          </a:p>
          <a:p>
            <a:pPr lvl="1"/>
            <a:r>
              <a:rPr lang="en-US" altLang="zh-CN" sz="2000" dirty="0">
                <a:hlinkClick r:id="rId5"/>
              </a:rPr>
              <a:t>https://d2l.ai/</a:t>
            </a:r>
            <a:endParaRPr lang="en-US" altLang="zh-CN" sz="2000" dirty="0"/>
          </a:p>
          <a:p>
            <a:pPr lvl="1"/>
            <a:r>
              <a:rPr lang="zh-CN" altLang="en-US" sz="2000" dirty="0"/>
              <a:t>有</a:t>
            </a:r>
            <a:r>
              <a:rPr lang="en-US" altLang="zh-CN" sz="2000" dirty="0" err="1"/>
              <a:t>PyTorch</a:t>
            </a:r>
            <a:r>
              <a:rPr lang="zh-CN" altLang="en-US" sz="2000" dirty="0"/>
              <a:t>版</a:t>
            </a:r>
            <a:endParaRPr lang="zh-CN" altLang="en-US" sz="2000" dirty="0"/>
          </a:p>
          <a:p>
            <a:pPr lvl="1"/>
            <a:endParaRPr lang="zh-CN" altLang="en-US" sz="2000" dirty="0"/>
          </a:p>
          <a:p>
            <a:r>
              <a:rPr lang="en-US" sz="2400" dirty="0"/>
              <a:t>Bishop, C.M. (2006). Pattern recognition and Machine Learning. Springer. ISBN 9780387310732.</a:t>
            </a:r>
            <a:endParaRPr lang="en-US" sz="2400" dirty="0"/>
          </a:p>
          <a:p>
            <a:pPr lvl="1"/>
            <a:r>
              <a:rPr lang="zh-CN" altLang="en-US" sz="2000" dirty="0"/>
              <a:t>网上有中文版 </a:t>
            </a:r>
            <a:r>
              <a:rPr lang="en-US" altLang="zh-CN" sz="2000" dirty="0"/>
              <a:t>by</a:t>
            </a:r>
            <a:r>
              <a:rPr lang="zh-CN" altLang="en-US" sz="2000" dirty="0"/>
              <a:t>马春鹏</a:t>
            </a:r>
            <a:endParaRPr lang="zh-CN" alt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推荐教材</a:t>
            </a:r>
            <a:endParaRPr lang="zh-CN" altLang="en-US" dirty="0"/>
          </a:p>
        </p:txBody>
      </p:sp>
      <p:sp>
        <p:nvSpPr>
          <p:cNvPr id="4" name="内容占位符 3"/>
          <p:cNvSpPr>
            <a:spLocks noGrp="1"/>
          </p:cNvSpPr>
          <p:nvPr>
            <p:ph idx="1"/>
          </p:nvPr>
        </p:nvSpPr>
        <p:spPr/>
        <p:txBody>
          <a:bodyPr/>
          <a:lstStyle/>
          <a:p>
            <a:r>
              <a:rPr lang="en-US" altLang="zh-CN" dirty="0"/>
              <a:t>Wright, S., &amp; </a:t>
            </a:r>
            <a:r>
              <a:rPr lang="en-US" altLang="zh-CN" dirty="0" err="1"/>
              <a:t>Nocedal</a:t>
            </a:r>
            <a:r>
              <a:rPr lang="en-US" altLang="zh-CN" dirty="0"/>
              <a:t>, J. (1999). Numerical optimization. Springer Science, 35(67-68), 7.</a:t>
            </a:r>
            <a:endParaRPr lang="en-US" altLang="zh-CN" dirty="0"/>
          </a:p>
          <a:p>
            <a:endParaRPr lang="en-US" altLang="zh-CN" dirty="0"/>
          </a:p>
          <a:p>
            <a:r>
              <a:rPr lang="en-US" altLang="zh-CN" dirty="0"/>
              <a:t>Boyd, S., &amp; </a:t>
            </a:r>
            <a:r>
              <a:rPr lang="en-US" altLang="zh-CN" dirty="0" err="1"/>
              <a:t>Vandenberghe</a:t>
            </a:r>
            <a:r>
              <a:rPr lang="en-US" altLang="zh-CN" dirty="0"/>
              <a:t>, L. (2004). Convex optimization. Cambridge university press.</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推荐课程</a:t>
            </a:r>
            <a:endParaRPr lang="zh-CN" altLang="en-US" dirty="0"/>
          </a:p>
        </p:txBody>
      </p:sp>
      <p:sp>
        <p:nvSpPr>
          <p:cNvPr id="4" name="内容占位符 3"/>
          <p:cNvSpPr>
            <a:spLocks noGrp="1"/>
          </p:cNvSpPr>
          <p:nvPr>
            <p:ph idx="1"/>
          </p:nvPr>
        </p:nvSpPr>
        <p:spPr/>
        <p:txBody>
          <a:bodyPr/>
          <a:lstStyle/>
          <a:p>
            <a:r>
              <a:rPr lang="zh-CN" altLang="en-US" dirty="0"/>
              <a:t>斯坦福大学</a:t>
            </a:r>
            <a:r>
              <a:rPr lang="en-US" altLang="zh-CN" dirty="0"/>
              <a:t>CS224n: Deep Learning for Natural Language Processing</a:t>
            </a:r>
            <a:endParaRPr lang="en-US" altLang="zh-CN" dirty="0"/>
          </a:p>
          <a:p>
            <a:pPr lvl="1"/>
            <a:r>
              <a:rPr lang="en-US" altLang="zh-CN" dirty="0"/>
              <a:t>https://web.stanford.edu/class/archive/cs/cs224n/cs224n.1194/ </a:t>
            </a:r>
            <a:endParaRPr lang="en-US" altLang="zh-CN" dirty="0"/>
          </a:p>
          <a:p>
            <a:pPr lvl="1"/>
            <a:r>
              <a:rPr lang="en-US" altLang="zh-CN" dirty="0"/>
              <a:t>Chris Manning </a:t>
            </a:r>
            <a:r>
              <a:rPr lang="zh-CN" altLang="en-US" dirty="0"/>
              <a:t>主要讲解自然语言处理领域的各种深度学习模型</a:t>
            </a:r>
            <a:endParaRPr lang="zh-CN" altLang="en-US" dirty="0"/>
          </a:p>
          <a:p>
            <a:r>
              <a:rPr lang="zh-CN" altLang="en-US" dirty="0"/>
              <a:t>斯坦福大学</a:t>
            </a:r>
            <a:r>
              <a:rPr lang="en-US" altLang="zh-CN" dirty="0"/>
              <a:t>CS231n: Convolutional Neural Networks for Visual Recognition</a:t>
            </a:r>
            <a:endParaRPr lang="en-US" altLang="zh-CN" dirty="0"/>
          </a:p>
          <a:p>
            <a:pPr lvl="1"/>
            <a:r>
              <a:rPr lang="en-US" altLang="zh-CN" dirty="0"/>
              <a:t>http://cs231n.stanford.edu/</a:t>
            </a:r>
            <a:endParaRPr lang="en-US" altLang="zh-CN" dirty="0"/>
          </a:p>
          <a:p>
            <a:pPr lvl="1"/>
            <a:r>
              <a:rPr lang="en-US" altLang="zh-CN" dirty="0"/>
              <a:t>Fei-Fei Li Andrej </a:t>
            </a:r>
            <a:r>
              <a:rPr lang="en-US" altLang="zh-CN" dirty="0" err="1"/>
              <a:t>Karpathy</a:t>
            </a:r>
            <a:r>
              <a:rPr lang="en-US" altLang="zh-CN" dirty="0"/>
              <a:t> </a:t>
            </a:r>
            <a:r>
              <a:rPr lang="zh-CN" altLang="en-US" dirty="0"/>
              <a:t>主要讲解</a:t>
            </a:r>
            <a:r>
              <a:rPr lang="en-US" altLang="zh-CN" dirty="0"/>
              <a:t>CNN</a:t>
            </a:r>
            <a:r>
              <a:rPr lang="zh-CN" altLang="en-US" dirty="0"/>
              <a:t>、</a:t>
            </a:r>
            <a:r>
              <a:rPr lang="en-US" altLang="zh-CN" dirty="0"/>
              <a:t>RNN</a:t>
            </a:r>
            <a:r>
              <a:rPr lang="zh-CN" altLang="en-US" dirty="0"/>
              <a:t>在图像领域的应用</a:t>
            </a:r>
            <a:endParaRPr lang="en-US" altLang="zh-CN" dirty="0"/>
          </a:p>
          <a:p>
            <a:r>
              <a:rPr lang="zh-CN" altLang="en-US" dirty="0"/>
              <a:t>加州大学伯克利分校 </a:t>
            </a:r>
            <a:r>
              <a:rPr lang="en-US" altLang="zh-CN" dirty="0"/>
              <a:t>CS 294: Deep Reinforcement Learning</a:t>
            </a:r>
            <a:endParaRPr lang="en-US" altLang="zh-CN" dirty="0"/>
          </a:p>
          <a:p>
            <a:pPr lvl="1"/>
            <a:r>
              <a:rPr lang="en-US" altLang="zh-CN" dirty="0"/>
              <a:t>http://rail.eecs.berkeley.edu/deeprlcourse/</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推荐材料</a:t>
            </a:r>
            <a:endParaRPr lang="zh-CN" altLang="en-US" dirty="0"/>
          </a:p>
        </p:txBody>
      </p:sp>
      <p:sp>
        <p:nvSpPr>
          <p:cNvPr id="3" name="内容占位符 2"/>
          <p:cNvSpPr>
            <a:spLocks noGrp="1"/>
          </p:cNvSpPr>
          <p:nvPr>
            <p:ph idx="1"/>
          </p:nvPr>
        </p:nvSpPr>
        <p:spPr/>
        <p:txBody>
          <a:bodyPr/>
          <a:lstStyle/>
          <a:p>
            <a:r>
              <a:rPr lang="zh-CN" altLang="en-US" dirty="0"/>
              <a:t>林轩田“机器学习基石” “机器学习技法”</a:t>
            </a:r>
            <a:endParaRPr lang="en-US" altLang="zh-CN" dirty="0"/>
          </a:p>
          <a:p>
            <a:pPr lvl="1"/>
            <a:r>
              <a:rPr lang="en-US" altLang="zh-CN" dirty="0"/>
              <a:t>https://www.csie.ntu.edu.tw/~htlin/mooc/</a:t>
            </a:r>
            <a:endParaRPr lang="en-US" altLang="zh-CN" dirty="0"/>
          </a:p>
          <a:p>
            <a:endParaRPr lang="en-US" altLang="zh-CN" dirty="0"/>
          </a:p>
          <a:p>
            <a:r>
              <a:rPr lang="zh-CN" altLang="en-US" dirty="0"/>
              <a:t>李宏毅</a:t>
            </a:r>
            <a:r>
              <a:rPr lang="en-US" altLang="zh-CN" dirty="0"/>
              <a:t> </a:t>
            </a:r>
            <a:r>
              <a:rPr lang="zh-CN" altLang="en-US" dirty="0"/>
              <a:t>“</a:t>
            </a:r>
            <a:r>
              <a:rPr lang="en-US" altLang="zh-CN" dirty="0"/>
              <a:t>1</a:t>
            </a:r>
            <a:r>
              <a:rPr lang="zh-CN" altLang="en-US" dirty="0"/>
              <a:t>天搞懂深度学习”</a:t>
            </a:r>
            <a:endParaRPr lang="en-US" altLang="zh-CN" dirty="0"/>
          </a:p>
          <a:p>
            <a:pPr lvl="1"/>
            <a:r>
              <a:rPr lang="en-US" altLang="zh-CN" dirty="0"/>
              <a:t>http://speech.ee.ntu.edu.tw/~tlkagk/slide/Tutorial_HYLee_Deep.pptx</a:t>
            </a:r>
            <a:endParaRPr lang="en-US" altLang="zh-CN" dirty="0"/>
          </a:p>
          <a:p>
            <a:endParaRPr lang="en-US" altLang="zh-CN" dirty="0"/>
          </a:p>
          <a:p>
            <a:r>
              <a:rPr lang="zh-CN" altLang="en-US" dirty="0"/>
              <a:t>李宏毅 </a:t>
            </a:r>
            <a:r>
              <a:rPr lang="en-US" altLang="zh-CN" dirty="0"/>
              <a:t>“</a:t>
            </a:r>
            <a:r>
              <a:rPr lang="zh-CN" altLang="en-US" dirty="0"/>
              <a:t>机器学习</a:t>
            </a:r>
            <a:r>
              <a:rPr lang="en-US" altLang="zh-CN" dirty="0"/>
              <a:t>2020”</a:t>
            </a:r>
            <a:endParaRPr lang="zh-CN" altLang="en-US" dirty="0"/>
          </a:p>
          <a:p>
            <a:pPr lvl="1"/>
            <a:r>
              <a:rPr lang="en-US" altLang="zh-CN" dirty="0"/>
              <a:t>https://www.bilibili.com/video/av94519857/</a:t>
            </a:r>
            <a:endParaRPr lang="en-US" altLang="zh-CN" dirty="0"/>
          </a:p>
          <a:p>
            <a:endParaRPr lang="zh-CN" altLang="en-US" dirty="0"/>
          </a:p>
        </p:txBody>
      </p:sp>
    </p:spTree>
  </p:cSld>
  <p:clrMapOvr>
    <a:masterClrMapping/>
  </p:clrMapOvr>
</p:sld>
</file>

<file path=ppt/tags/tag1.xml><?xml version="1.0" encoding="utf-8"?>
<p:tagLst xmlns:p="http://schemas.openxmlformats.org/presentationml/2006/main">
  <p:tag name="TIMING" val="|0.4"/>
</p:tagLst>
</file>

<file path=ppt/tags/tag10.xml><?xml version="1.0" encoding="utf-8"?>
<p:tagLst xmlns:p="http://schemas.openxmlformats.org/presentationml/2006/main">
  <p:tag name="TIMING" val="|7.8|28.2|10.5|1.7|81.6"/>
</p:tagLst>
</file>

<file path=ppt/tags/tag11.xml><?xml version="1.0" encoding="utf-8"?>
<p:tagLst xmlns:p="http://schemas.openxmlformats.org/presentationml/2006/main">
  <p:tag name="TIMING" val="|29.1"/>
</p:tagLst>
</file>

<file path=ppt/tags/tag12.xml><?xml version="1.0" encoding="utf-8"?>
<p:tagLst xmlns:p="http://schemas.openxmlformats.org/presentationml/2006/main">
  <p:tag name="TIMING" val="|54.6"/>
</p:tagLst>
</file>

<file path=ppt/tags/tag13.xml><?xml version="1.0" encoding="utf-8"?>
<p:tagLst xmlns:p="http://schemas.openxmlformats.org/presentationml/2006/main">
  <p:tag name="TIMING" val="|60.6"/>
</p:tagLst>
</file>

<file path=ppt/tags/tag14.xml><?xml version="1.0" encoding="utf-8"?>
<p:tagLst xmlns:p="http://schemas.openxmlformats.org/presentationml/2006/main">
  <p:tag name="KSO_WPP_MARK_KEY" val="45b7734e-4981-4137-ab23-9375b419e69e"/>
  <p:tag name="COMMONDATA" val="eyJoZGlkIjoiYjg1YzBlMTMxMmQ3N2YwZTMyYzhlZDk1M2ZkNzdkZGQifQ=="/>
</p:tagLst>
</file>

<file path=ppt/tags/tag2.xml><?xml version="1.0" encoding="utf-8"?>
<p:tagLst xmlns:p="http://schemas.openxmlformats.org/presentationml/2006/main">
  <p:tag name="TIMING" val="|51.2"/>
</p:tagLst>
</file>

<file path=ppt/tags/tag3.xml><?xml version="1.0" encoding="utf-8"?>
<p:tagLst xmlns:p="http://schemas.openxmlformats.org/presentationml/2006/main">
  <p:tag name="TIMING" val="|50.9|30.5"/>
</p:tagLst>
</file>

<file path=ppt/tags/tag4.xml><?xml version="1.0" encoding="utf-8"?>
<p:tagLst xmlns:p="http://schemas.openxmlformats.org/presentationml/2006/main">
  <p:tag name="TIMING" val="|8.1|7.5|16.3|7.2|1|15.7|3|24.9|1.4|0.5|0.3|8.7|6.9"/>
</p:tagLst>
</file>

<file path=ppt/tags/tag5.xml><?xml version="1.0" encoding="utf-8"?>
<p:tagLst xmlns:p="http://schemas.openxmlformats.org/presentationml/2006/main">
  <p:tag name="TIMING" val="|91.2|33"/>
</p:tagLst>
</file>

<file path=ppt/tags/tag6.xml><?xml version="1.0" encoding="utf-8"?>
<p:tagLst xmlns:p="http://schemas.openxmlformats.org/presentationml/2006/main">
  <p:tag name="TIMING" val="|22.1|2.3|1.5"/>
</p:tagLst>
</file>

<file path=ppt/tags/tag7.xml><?xml version="1.0" encoding="utf-8"?>
<p:tagLst xmlns:p="http://schemas.openxmlformats.org/presentationml/2006/main">
  <p:tag name="TIMING" val="|34.5|17"/>
</p:tagLst>
</file>

<file path=ppt/tags/tag8.xml><?xml version="1.0" encoding="utf-8"?>
<p:tagLst xmlns:p="http://schemas.openxmlformats.org/presentationml/2006/main">
  <p:tag name="TIMING" val="|20.9|30.3|4.9"/>
</p:tagLst>
</file>

<file path=ppt/tags/tag9.xml><?xml version="1.0" encoding="utf-8"?>
<p:tagLst xmlns:p="http://schemas.openxmlformats.org/presentationml/2006/main">
  <p:tag name="TIMING" val="|15.1"/>
</p:tagLst>
</file>

<file path=ppt/theme/_rels/theme1.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emplate>
  <TotalTime>0</TotalTime>
  <Words>5977</Words>
  <Application>WPS 演示</Application>
  <PresentationFormat>宽屏</PresentationFormat>
  <Paragraphs>518</Paragraphs>
  <Slides>55</Slides>
  <Notes>18</Notes>
  <HiddenSlides>1</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55</vt:i4>
      </vt:variant>
    </vt:vector>
  </HeadingPairs>
  <TitlesOfParts>
    <vt:vector size="75" baseType="lpstr">
      <vt:lpstr>Arial</vt:lpstr>
      <vt:lpstr>宋体</vt:lpstr>
      <vt:lpstr>Wingdings</vt:lpstr>
      <vt:lpstr>Cambria</vt:lpstr>
      <vt:lpstr>Calibri</vt:lpstr>
      <vt:lpstr>Wingdings 3</vt:lpstr>
      <vt:lpstr>Wingdings 3</vt:lpstr>
      <vt:lpstr>微软雅黑</vt:lpstr>
      <vt:lpstr>Helvetica</vt:lpstr>
      <vt:lpstr>华文楷体</vt:lpstr>
      <vt:lpstr>Times New Roman</vt:lpstr>
      <vt:lpstr>Arial Unicode MS</vt:lpstr>
      <vt:lpstr>等线</vt:lpstr>
      <vt:lpstr>黑体</vt:lpstr>
      <vt:lpstr>Cambria Math</vt:lpstr>
      <vt:lpstr>my</vt:lpstr>
      <vt:lpstr>Equation.3</vt:lpstr>
      <vt:lpstr>Equation.3</vt:lpstr>
      <vt:lpstr>Equation.3</vt:lpstr>
      <vt:lpstr>Equation.3</vt:lpstr>
      <vt:lpstr>绪论</vt:lpstr>
      <vt:lpstr>关于本课程</vt:lpstr>
      <vt:lpstr>更详细的课程概括</vt:lpstr>
      <vt:lpstr>课程大纲</vt:lpstr>
      <vt:lpstr>预备知识</vt:lpstr>
      <vt:lpstr>推荐教材</vt:lpstr>
      <vt:lpstr>推荐教材</vt:lpstr>
      <vt:lpstr>推荐课程</vt:lpstr>
      <vt:lpstr>推荐材料</vt:lpstr>
      <vt:lpstr>顶会论文</vt:lpstr>
      <vt:lpstr>成绩（研究生）</vt:lpstr>
      <vt:lpstr>成绩</vt:lpstr>
      <vt:lpstr>人工智能</vt:lpstr>
      <vt:lpstr>图灵测试</vt:lpstr>
      <vt:lpstr>人工智能的研究领域</vt:lpstr>
      <vt:lpstr>发展历史</vt:lpstr>
      <vt:lpstr>如何开发一个人工智能系统？</vt:lpstr>
      <vt:lpstr>What’s the Rule?</vt:lpstr>
      <vt:lpstr>机器学习 ≈ 构建一个映射函数</vt:lpstr>
      <vt:lpstr>芒果机器学习</vt:lpstr>
      <vt:lpstr>芒果机器学习</vt:lpstr>
      <vt:lpstr>如何开发一个人工智能系统？</vt:lpstr>
      <vt:lpstr>深度学习</vt:lpstr>
      <vt:lpstr>机器学习</vt:lpstr>
      <vt:lpstr>语义鸿沟：人工智能的挑战之一</vt:lpstr>
      <vt:lpstr>表示学习</vt:lpstr>
      <vt:lpstr>什么是好的数据表示？</vt:lpstr>
      <vt:lpstr>语义表示</vt:lpstr>
      <vt:lpstr>一个生活中的例子：颜色</vt:lpstr>
      <vt:lpstr>表示形式</vt:lpstr>
      <vt:lpstr>词嵌入（Word Embeddings）</vt:lpstr>
      <vt:lpstr>表示学习与深度学习</vt:lpstr>
      <vt:lpstr>传统的特征提取</vt:lpstr>
      <vt:lpstr>深度学习</vt:lpstr>
      <vt:lpstr>表示学习与深度学习</vt:lpstr>
      <vt:lpstr>深度学习的数学描述</vt:lpstr>
      <vt:lpstr>神经网络</vt:lpstr>
      <vt:lpstr>生物神经元</vt:lpstr>
      <vt:lpstr>神经网络如何学习？</vt:lpstr>
      <vt:lpstr>人工神经元</vt:lpstr>
      <vt:lpstr>人工神经网络</vt:lpstr>
      <vt:lpstr>人工神经网络</vt:lpstr>
      <vt:lpstr>神经网络</vt:lpstr>
      <vt:lpstr>如果解决贡献度分配问题？</vt:lpstr>
      <vt:lpstr>神经网络发展史</vt:lpstr>
      <vt:lpstr>神经网络发展史</vt:lpstr>
      <vt:lpstr>神经网络发展史</vt:lpstr>
      <vt:lpstr>神经网络发展史</vt:lpstr>
      <vt:lpstr>神经网络发展史</vt:lpstr>
      <vt:lpstr>深度学习革命</vt:lpstr>
      <vt:lpstr>早期的学术机构</vt:lpstr>
      <vt:lpstr>PowerPoint 演示文稿</vt:lpstr>
      <vt:lpstr>PowerPoint 演示文稿</vt:lpstr>
      <vt:lpstr>常用的深度学习框架</vt:lpstr>
      <vt:lpstr>课后作业</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蒋</cp:lastModifiedBy>
  <cp:revision>1986</cp:revision>
  <dcterms:created xsi:type="dcterms:W3CDTF">2009-03-19T21:17:00Z</dcterms:created>
  <dcterms:modified xsi:type="dcterms:W3CDTF">2023-03-30T08:58:26Z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383114CB09594509999BF7065722F036</vt:lpwstr>
  </property>
  <property fmtid="{D5CDD505-2E9C-101B-9397-08002B2CF9AE}" pid="3" name="KSOProductBuildVer">
    <vt:lpwstr>2052-11.1.0.13703</vt:lpwstr>
  </property>
</Properties>
</file>